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74" r:id="rId9"/>
    <p:sldId id="263" r:id="rId10"/>
    <p:sldId id="268" r:id="rId11"/>
    <p:sldId id="269" r:id="rId12"/>
    <p:sldId id="271" r:id="rId13"/>
    <p:sldId id="272" r:id="rId14"/>
    <p:sldId id="273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17.10.2016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17.10.2016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17.10.2016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wedge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12" Type="http://schemas.openxmlformats.org/officeDocument/2006/relationships/image" Target="../media/image18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11" Type="http://schemas.openxmlformats.org/officeDocument/2006/relationships/image" Target="../media/image17.jpeg"/><Relationship Id="rId5" Type="http://schemas.openxmlformats.org/officeDocument/2006/relationships/image" Target="../media/image11.jpeg"/><Relationship Id="rId10" Type="http://schemas.openxmlformats.org/officeDocument/2006/relationships/image" Target="../media/image16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mailto:tana-tana-l@mail.r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92696"/>
            <a:ext cx="7772400" cy="2950618"/>
          </a:xfrm>
        </p:spPr>
        <p:txBody>
          <a:bodyPr>
            <a:noAutofit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ЭКОЛОГИЧЕСКОЕ КАЗАЧЬЕ МОЛОДЕЖНОЕ ОБЪЕДИНЕНИЕ </a:t>
            </a:r>
            <a:r>
              <a:rPr lang="ru-RU" b="1" dirty="0" smtClean="0">
                <a:solidFill>
                  <a:schemeClr val="tx1"/>
                </a:solidFill>
              </a:rPr>
              <a:t/>
            </a:r>
            <a:br>
              <a:rPr lang="ru-RU" b="1" dirty="0" smtClean="0">
                <a:solidFill>
                  <a:schemeClr val="tx1"/>
                </a:solidFill>
              </a:rPr>
            </a:br>
            <a:r>
              <a:rPr lang="ru-RU" b="1" dirty="0" smtClean="0">
                <a:solidFill>
                  <a:schemeClr val="tx1"/>
                </a:solidFill>
              </a:rPr>
              <a:t>«</a:t>
            </a:r>
            <a:r>
              <a:rPr lang="ru-RU" b="1" dirty="0" smtClean="0">
                <a:solidFill>
                  <a:schemeClr val="tx1"/>
                </a:solidFill>
              </a:rPr>
              <a:t>ВОЛЬНЫЙ ВЕТЕР»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643314"/>
            <a:ext cx="6400800" cy="2214577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 descr="H:\terre dt femmes\вв-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3857628"/>
            <a:ext cx="1518719" cy="1000132"/>
          </a:xfrm>
          <a:prstGeom prst="rect">
            <a:avLst/>
          </a:prstGeom>
          <a:noFill/>
        </p:spPr>
      </p:pic>
      <p:pic>
        <p:nvPicPr>
          <p:cNvPr id="1027" name="Picture 3" descr="H:\terre dt femmes\вв-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20908" y="4643446"/>
            <a:ext cx="1484844" cy="985839"/>
          </a:xfrm>
          <a:prstGeom prst="rect">
            <a:avLst/>
          </a:prstGeom>
          <a:noFill/>
        </p:spPr>
      </p:pic>
      <p:pic>
        <p:nvPicPr>
          <p:cNvPr id="1028" name="Picture 4" descr="H:\terre dt femmes\вв-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57422" y="4643446"/>
            <a:ext cx="716931" cy="1094950"/>
          </a:xfrm>
          <a:prstGeom prst="rect">
            <a:avLst/>
          </a:prstGeom>
          <a:noFill/>
        </p:spPr>
      </p:pic>
      <p:pic>
        <p:nvPicPr>
          <p:cNvPr id="1029" name="Picture 5" descr="H:\terre dt femmes\вв-3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143636" y="3714752"/>
            <a:ext cx="701623" cy="1071570"/>
          </a:xfrm>
          <a:prstGeom prst="rect">
            <a:avLst/>
          </a:prstGeom>
          <a:noFill/>
        </p:spPr>
      </p:pic>
      <p:pic>
        <p:nvPicPr>
          <p:cNvPr id="1030" name="Picture 6" descr="H:\terre dt femmes\вв-5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357554" y="3643314"/>
            <a:ext cx="2367156" cy="1571636"/>
          </a:xfrm>
          <a:prstGeom prst="rect">
            <a:avLst/>
          </a:prstGeom>
          <a:noFill/>
        </p:spPr>
      </p:pic>
    </p:spTree>
  </p:cSld>
  <p:clrMapOvr>
    <a:masterClrMapping/>
  </p:clrMapOvr>
  <p:transition advTm="3000"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4680520" cy="1954476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АВТОР ПРОЕКТА И </a:t>
            </a:r>
            <a:r>
              <a:rPr lang="ru-RU" dirty="0" smtClean="0">
                <a:solidFill>
                  <a:srgbClr val="00B050"/>
                </a:solidFill>
              </a:rPr>
              <a:t>РУКОВОДИТЕЛЬ ОБЪЕДИНЕНИЯ – ЛОБОДА ТАТЬЯНА ВАСИЛЬЕВНА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sz="2000" dirty="0" smtClean="0"/>
              <a:t>      В 2011 году, натолкнувшись на результаты государственной экологической экспертизы общего состояния моего родного Новочеркасска, я решила, что должна внести посильный вклад в защиту нашей окружающей среды. В это же время я обнаружила отсутствие в городе какой-либо общественной молодежной организации, занимающейся на добровольных началах реальными природоохранными мероприятиями. </a:t>
            </a:r>
          </a:p>
          <a:p>
            <a:pPr>
              <a:buNone/>
            </a:pPr>
            <a:r>
              <a:rPr lang="ru-RU" sz="2000" dirty="0" smtClean="0"/>
              <a:t>      Так родился проект создания молодежной организации – </a:t>
            </a:r>
            <a:r>
              <a:rPr lang="ru-RU" sz="2000" b="1" dirty="0" smtClean="0">
                <a:solidFill>
                  <a:srgbClr val="00B050"/>
                </a:solidFill>
              </a:rPr>
              <a:t>Экологическое Казачье Молодежное Объединение  «Вольный Ветер» </a:t>
            </a:r>
            <a:r>
              <a:rPr lang="ru-RU" sz="2000" dirty="0" smtClean="0"/>
              <a:t>(без образования юридического лица)</a:t>
            </a:r>
            <a:endParaRPr lang="ru-RU" sz="2000" dirty="0"/>
          </a:p>
        </p:txBody>
      </p:sp>
      <p:pic>
        <p:nvPicPr>
          <p:cNvPr id="2050" name="Picture 2" descr="H:\архив\выборы-2015\выборы-я-3\это я\агитка\IMG_1_белый фон_маленькая.jpg"/>
          <p:cNvPicPr>
            <a:picLocks noChangeAspect="1" noChangeArrowheads="1"/>
          </p:cNvPicPr>
          <p:nvPr/>
        </p:nvPicPr>
        <p:blipFill>
          <a:blip r:embed="rId2" cstate="print"/>
          <a:srcRect l="5125" r="9452" b="19698"/>
          <a:stretch>
            <a:fillRect/>
          </a:stretch>
        </p:blipFill>
        <p:spPr bwMode="auto">
          <a:xfrm>
            <a:off x="428596" y="2143116"/>
            <a:ext cx="3017640" cy="3500462"/>
          </a:xfrm>
          <a:prstGeom prst="rect">
            <a:avLst/>
          </a:prstGeom>
          <a:noFill/>
        </p:spPr>
      </p:pic>
    </p:spTree>
  </p:cSld>
  <p:clrMapOvr>
    <a:masterClrMapping/>
  </p:clrMapOvr>
  <p:transition advTm="7000"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72067" y="2276872"/>
            <a:ext cx="7408333" cy="3849291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b="1" dirty="0" smtClean="0"/>
              <a:t>     </a:t>
            </a:r>
            <a:r>
              <a:rPr lang="ru-RU" b="1" dirty="0" smtClean="0">
                <a:solidFill>
                  <a:srgbClr val="00B050"/>
                </a:solidFill>
              </a:rPr>
              <a:t>Экологическое Казачье Молодежное Объединение «Вольный Ветер» (сначала это был отряд) </a:t>
            </a:r>
            <a:r>
              <a:rPr lang="ru-RU" dirty="0" smtClean="0"/>
              <a:t>– это добровольное объединение  молодежи, детей и подростков, учащихся города Новочеркасска. Проект с каждым годом охватывает все большее количество молодежи, подростков и детей Новочеркасска, вовлекает их в городскую жизнь, в природоохранные мероприятия, заставляет их  почувствовать единение и общность целей, что в последние десятилетия особо требуется и детям, и взрослым, ощущающим разобщение вследствие социально-экономических и государственных преобразований. 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</a:rPr>
              <a:t>УЧАСТНИКИ ПРОЕКТА</a:t>
            </a:r>
            <a:endParaRPr lang="ru-RU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Tm="7000"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Содержимое 12" descr="Изображение 042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768" y="2786058"/>
            <a:ext cx="1305094" cy="1643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25602"/>
          </a:xfrm>
        </p:spPr>
        <p:txBody>
          <a:bodyPr>
            <a:normAutofit fontScale="90000"/>
          </a:bodyPr>
          <a:lstStyle/>
          <a:p>
            <a:r>
              <a:rPr lang="ru-RU" sz="1800" dirty="0" smtClean="0">
                <a:solidFill>
                  <a:schemeClr val="tx1"/>
                </a:solidFill>
              </a:rPr>
              <a:t>За время существования постоянный численный состав Объединения увеличился с 8 (в 2011 году) до 84 (в 2016 году) человек. В Объединение входят учащиеся МБОУ СОШ № 2, 12, 19, детского дома № 1. Первые восемь ребят, вошедшие в состав Объединения в 2011 году, сейчас уже обучаются на 3-их курсах ВУЗов.</a:t>
            </a:r>
            <a:br>
              <a:rPr lang="ru-RU" sz="1800" dirty="0" smtClean="0">
                <a:solidFill>
                  <a:schemeClr val="tx1"/>
                </a:solidFill>
              </a:rPr>
            </a:br>
            <a:r>
              <a:rPr lang="ru-RU" sz="1800" b="1" dirty="0" smtClean="0">
                <a:solidFill>
                  <a:schemeClr val="tx1"/>
                </a:solidFill>
              </a:rPr>
              <a:t>В конце сентября этого года ЭКМО «Вольный Ветер» отметило </a:t>
            </a:r>
            <a:br>
              <a:rPr lang="ru-RU" sz="1800" b="1" dirty="0" smtClean="0">
                <a:solidFill>
                  <a:schemeClr val="tx1"/>
                </a:solidFill>
              </a:rPr>
            </a:br>
            <a:r>
              <a:rPr lang="ru-RU" sz="1800" b="1" dirty="0" smtClean="0">
                <a:solidFill>
                  <a:schemeClr val="tx1"/>
                </a:solidFill>
              </a:rPr>
              <a:t>свой пятилетний юбилей</a:t>
            </a:r>
            <a:endParaRPr lang="ru-RU" sz="1800" b="1" dirty="0">
              <a:solidFill>
                <a:schemeClr val="tx1"/>
              </a:solidFill>
            </a:endParaRPr>
          </a:p>
        </p:txBody>
      </p:sp>
      <p:pic>
        <p:nvPicPr>
          <p:cNvPr id="1026" name="Picture 2" descr="C:\Users\User\Desktop\архив-таня\из Админа\2013 год\1-е полугодие 2013\казачество\округ 2\экологи\отряд\Ветер\P100067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2214555"/>
            <a:ext cx="1905013" cy="1428760"/>
          </a:xfrm>
          <a:prstGeom prst="rect">
            <a:avLst/>
          </a:prstGeom>
          <a:noFill/>
        </p:spPr>
      </p:pic>
      <p:pic>
        <p:nvPicPr>
          <p:cNvPr id="1027" name="Picture 3" descr="C:\Users\User\Desktop\архив-таня\из Админа\2014\фото\для миши\Фото-008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34" y="4286256"/>
            <a:ext cx="1928825" cy="1446619"/>
          </a:xfrm>
          <a:prstGeom prst="rect">
            <a:avLst/>
          </a:prstGeom>
          <a:noFill/>
        </p:spPr>
      </p:pic>
      <p:pic>
        <p:nvPicPr>
          <p:cNvPr id="1028" name="Picture 4" descr="C:\Users\User\Desktop\архив-таня\из Админа\2014\фото\для миши\P100090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14678" y="4286256"/>
            <a:ext cx="1785950" cy="1339463"/>
          </a:xfrm>
          <a:prstGeom prst="rect">
            <a:avLst/>
          </a:prstGeom>
          <a:noFill/>
        </p:spPr>
      </p:pic>
      <p:pic>
        <p:nvPicPr>
          <p:cNvPr id="1029" name="Picture 5" descr="C:\Users\User\Desktop\архив-таня\из Админа\2013 год\1-е полугодие 2013\казачество\округ 2\экологи\отряд\Ветер\работа отряда\P1000699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000232" y="3286124"/>
            <a:ext cx="1668418" cy="1251314"/>
          </a:xfrm>
          <a:prstGeom prst="rect">
            <a:avLst/>
          </a:prstGeom>
          <a:noFill/>
        </p:spPr>
      </p:pic>
      <p:pic>
        <p:nvPicPr>
          <p:cNvPr id="1030" name="Picture 6" descr="P101041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14679" y="2214554"/>
            <a:ext cx="1524010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7" descr="C:\Users\User\Desktop\архив-таня\из Админа\2013 год\1-е полугодие 2013\казачество\округ 2\экологи\отряд\Ветер\работа отряда\2012 год\птицы\P1010392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071670" y="5072074"/>
            <a:ext cx="1412925" cy="1059694"/>
          </a:xfrm>
          <a:prstGeom prst="rect">
            <a:avLst/>
          </a:prstGeom>
          <a:noFill/>
        </p:spPr>
      </p:pic>
      <p:pic>
        <p:nvPicPr>
          <p:cNvPr id="1032" name="Picture 8" descr="C:\Users\User\Desktop\архив-таня\из Админа\2013 год\1-е полугодие 2013\казачество\округ 2\экологи\отряд\Ветер\работа отряда\2012 год\источник\P1010772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500562" y="3286124"/>
            <a:ext cx="1474782" cy="1106087"/>
          </a:xfrm>
          <a:prstGeom prst="rect">
            <a:avLst/>
          </a:prstGeom>
          <a:noFill/>
        </p:spPr>
      </p:pic>
      <p:pic>
        <p:nvPicPr>
          <p:cNvPr id="1033" name="Picture 9" descr="C:\Users\User\Desktop\архив-таня\из Админа\2013 год\1-е полугодие 2013\казачество\округ 2\экологи\отряд\Ветер\работа отряда\2012 год\источник\P1010777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715008" y="2214554"/>
            <a:ext cx="1524011" cy="1143008"/>
          </a:xfrm>
          <a:prstGeom prst="rect">
            <a:avLst/>
          </a:prstGeom>
          <a:noFill/>
        </p:spPr>
      </p:pic>
      <p:pic>
        <p:nvPicPr>
          <p:cNvPr id="1034" name="Picture 10" descr="C:\Users\User\Desktop\архив-таня\из Админа\2013 год\1-е полугодие 2013\казачество\округ 2\экологи\отряд\Ветер\работа отряда\2012 год\источник\P1010783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643438" y="5018520"/>
            <a:ext cx="1428760" cy="1071570"/>
          </a:xfrm>
          <a:prstGeom prst="rect">
            <a:avLst/>
          </a:prstGeom>
          <a:noFill/>
        </p:spPr>
      </p:pic>
      <p:pic>
        <p:nvPicPr>
          <p:cNvPr id="1035" name="Picture 11" descr="C:\Users\User\Desktop\архив-таня\из Админа\2013 год\1-е полугодие 2013\казачество\округ 2\экологи\отряд\Ветер\работа отряда\2012 год\Фото-0039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786446" y="4071942"/>
            <a:ext cx="1466835" cy="1100126"/>
          </a:xfrm>
          <a:prstGeom prst="rect">
            <a:avLst/>
          </a:prstGeom>
          <a:noFill/>
        </p:spPr>
      </p:pic>
      <p:pic>
        <p:nvPicPr>
          <p:cNvPr id="1036" name="Picture 12" descr="P101041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00892" y="5000636"/>
            <a:ext cx="1524019" cy="1143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72067" y="2492896"/>
            <a:ext cx="7408333" cy="3633267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dirty="0" smtClean="0"/>
              <a:t>     Воспитание поколения современных молодых людей с активной гражданской позицией, любящих свою Отчизну, свой родной край. Повышение экологической грамотности и гражданской сознательности и укрепление глубоко нравственной связи с природой Донской земли как можно большего количества ребят разного возраста через участие их в жизни созданного </a:t>
            </a:r>
            <a:r>
              <a:rPr lang="ru-RU" b="1" dirty="0" smtClean="0">
                <a:solidFill>
                  <a:srgbClr val="00B050"/>
                </a:solidFill>
              </a:rPr>
              <a:t>Экологического Казачьего Молодежного Объединения «Вольный Ветер»</a:t>
            </a:r>
            <a:r>
              <a:rPr lang="ru-RU" dirty="0" smtClean="0"/>
              <a:t>, в разнообразной природоохранной деятельности его и благоустройстве своего города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 smtClean="0">
                <a:solidFill>
                  <a:schemeClr val="tx1"/>
                </a:solidFill>
              </a:rPr>
              <a:t>ЦЕЛЬ ПРОЕКТА</a:t>
            </a:r>
            <a:endParaRPr lang="ru-RU" sz="6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Tm="7000"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2348880"/>
            <a:ext cx="3352800" cy="3528392"/>
          </a:xfrm>
        </p:spPr>
        <p:txBody>
          <a:bodyPr>
            <a:normAutofit fontScale="92500" lnSpcReduction="10000"/>
          </a:bodyPr>
          <a:lstStyle/>
          <a:p>
            <a:r>
              <a:rPr lang="ru-RU" sz="2000" dirty="0" smtClean="0"/>
              <a:t>Взаимодействуя с ребятами, членами ЭКМО, я смогла  наблюдать, как меняется их мировоззрение, как они искренне начинают воспринимать проблемы охраны окружающей среды, нашего растительного и животного мира, как, заботясь о нашей Планете Земля, </a:t>
            </a:r>
            <a:r>
              <a:rPr lang="ru-RU" sz="2000" b="1" dirty="0" smtClean="0">
                <a:solidFill>
                  <a:srgbClr val="00B050"/>
                </a:solidFill>
              </a:rPr>
              <a:t>они</a:t>
            </a:r>
            <a:r>
              <a:rPr lang="ru-RU" sz="2000" dirty="0" smtClean="0"/>
              <a:t> сами </a:t>
            </a:r>
            <a:r>
              <a:rPr lang="ru-RU" sz="2000" b="1" dirty="0" smtClean="0">
                <a:solidFill>
                  <a:srgbClr val="00B050"/>
                </a:solidFill>
              </a:rPr>
              <a:t>становятся лучше</a:t>
            </a:r>
            <a:endParaRPr lang="ru-RU" sz="2000" b="1" dirty="0">
              <a:solidFill>
                <a:srgbClr val="00B05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980728"/>
            <a:ext cx="3352800" cy="1296144"/>
          </a:xfrm>
        </p:spPr>
        <p:txBody>
          <a:bodyPr>
            <a:noAutofit/>
          </a:bodyPr>
          <a:lstStyle/>
          <a:p>
            <a:r>
              <a:rPr lang="ru-RU" sz="4400" dirty="0" smtClean="0">
                <a:solidFill>
                  <a:srgbClr val="00B050"/>
                </a:solidFill>
              </a:rPr>
              <a:t>Что сделано</a:t>
            </a:r>
            <a:endParaRPr lang="ru-RU" sz="4400" dirty="0">
              <a:solidFill>
                <a:srgbClr val="00B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51962" y="260648"/>
            <a:ext cx="3904076" cy="590465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400" dirty="0" smtClean="0"/>
              <a:t>     </a:t>
            </a:r>
          </a:p>
          <a:p>
            <a:pPr>
              <a:buNone/>
            </a:pPr>
            <a:r>
              <a:rPr lang="ru-RU" sz="2400" dirty="0" smtClean="0"/>
              <a:t>     За истекшие пять лет было проведено 44 акции,  высажено 205 деревьев и 35 кустов на территории города, облагорожена территория у  родника в х. М.Мишкин. О деятельности Объединения вышло 17 статей в СМИ, </a:t>
            </a:r>
            <a:r>
              <a:rPr lang="ru-RU" sz="2400" dirty="0" err="1" smtClean="0"/>
              <a:t>радиоролики</a:t>
            </a:r>
            <a:r>
              <a:rPr lang="ru-RU" sz="2400" dirty="0" smtClean="0"/>
              <a:t>, новостные сюжеты по местному телевидению. </a:t>
            </a:r>
            <a:endParaRPr lang="ru-RU" sz="2400" dirty="0"/>
          </a:p>
        </p:txBody>
      </p:sp>
    </p:spTree>
  </p:cSld>
  <p:clrMapOvr>
    <a:masterClrMapping/>
  </p:clrMapOvr>
  <p:transition advTm="7000"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99592" y="2276872"/>
            <a:ext cx="7408333" cy="3744416"/>
          </a:xfrm>
        </p:spPr>
        <p:txBody>
          <a:bodyPr>
            <a:normAutofit fontScale="55000" lnSpcReduction="20000"/>
          </a:bodyPr>
          <a:lstStyle/>
          <a:p>
            <a:r>
              <a:rPr lang="en-US" dirty="0" smtClean="0"/>
              <a:t>http</a:t>
            </a:r>
            <a:r>
              <a:rPr lang="ru-RU" dirty="0" smtClean="0"/>
              <a:t>://</a:t>
            </a:r>
            <a:r>
              <a:rPr lang="en-US" dirty="0" err="1" smtClean="0"/>
              <a:t>pisateln</a:t>
            </a:r>
            <a:r>
              <a:rPr lang="ru-RU" dirty="0" smtClean="0"/>
              <a:t>.</a:t>
            </a:r>
            <a:r>
              <a:rPr lang="en-US" dirty="0" err="1" smtClean="0"/>
              <a:t>livejournal</a:t>
            </a:r>
            <a:r>
              <a:rPr lang="ru-RU" dirty="0" smtClean="0"/>
              <a:t>.</a:t>
            </a:r>
            <a:r>
              <a:rPr lang="en-US" dirty="0" smtClean="0"/>
              <a:t>com</a:t>
            </a:r>
            <a:r>
              <a:rPr lang="ru-RU" dirty="0" smtClean="0"/>
              <a:t>/599.</a:t>
            </a:r>
            <a:r>
              <a:rPr lang="en-US" dirty="0" smtClean="0"/>
              <a:t>html</a:t>
            </a:r>
            <a:r>
              <a:rPr lang="ru-RU" dirty="0" smtClean="0"/>
              <a:t>  </a:t>
            </a:r>
          </a:p>
          <a:p>
            <a:r>
              <a:rPr lang="en-US" dirty="0" smtClean="0"/>
              <a:t>http</a:t>
            </a:r>
            <a:r>
              <a:rPr lang="ru-RU" dirty="0" smtClean="0"/>
              <a:t>://</a:t>
            </a:r>
            <a:r>
              <a:rPr lang="en-US" dirty="0" smtClean="0"/>
              <a:t>school</a:t>
            </a:r>
            <a:r>
              <a:rPr lang="ru-RU" dirty="0" smtClean="0"/>
              <a:t>12-61.</a:t>
            </a:r>
            <a:r>
              <a:rPr lang="en-US" dirty="0" err="1" smtClean="0"/>
              <a:t>ru</a:t>
            </a:r>
            <a:r>
              <a:rPr lang="ru-RU" dirty="0" smtClean="0"/>
              <a:t>/</a:t>
            </a:r>
            <a:r>
              <a:rPr lang="en-US" dirty="0" smtClean="0"/>
              <a:t>folder</a:t>
            </a:r>
            <a:r>
              <a:rPr lang="ru-RU" dirty="0" smtClean="0"/>
              <a:t>25/</a:t>
            </a:r>
            <a:r>
              <a:rPr lang="en-US" dirty="0" smtClean="0"/>
              <a:t>folder</a:t>
            </a:r>
            <a:r>
              <a:rPr lang="ru-RU" dirty="0" smtClean="0"/>
              <a:t>1/  </a:t>
            </a:r>
          </a:p>
          <a:p>
            <a:r>
              <a:rPr lang="en-US" dirty="0" smtClean="0"/>
              <a:t>http</a:t>
            </a:r>
            <a:r>
              <a:rPr lang="ru-RU" dirty="0" smtClean="0"/>
              <a:t>://</a:t>
            </a:r>
            <a:r>
              <a:rPr lang="en-US" dirty="0" err="1" smtClean="0"/>
              <a:t>naslednikipobedi</a:t>
            </a:r>
            <a:r>
              <a:rPr lang="ru-RU" dirty="0" smtClean="0"/>
              <a:t>.</a:t>
            </a:r>
            <a:r>
              <a:rPr lang="en-US" dirty="0" err="1" smtClean="0"/>
              <a:t>ru</a:t>
            </a:r>
            <a:r>
              <a:rPr lang="ru-RU" dirty="0" smtClean="0"/>
              <a:t>/</a:t>
            </a:r>
            <a:r>
              <a:rPr lang="en-US" dirty="0" smtClean="0"/>
              <a:t>news</a:t>
            </a:r>
            <a:r>
              <a:rPr lang="ru-RU" dirty="0" smtClean="0"/>
              <a:t>/</a:t>
            </a:r>
            <a:r>
              <a:rPr lang="en-US" dirty="0" err="1" smtClean="0"/>
              <a:t>aktsiya</a:t>
            </a:r>
            <a:r>
              <a:rPr lang="ru-RU" dirty="0" smtClean="0"/>
              <a:t>_</a:t>
            </a:r>
            <a:r>
              <a:rPr lang="en-US" dirty="0" err="1" smtClean="0"/>
              <a:t>chistiy</a:t>
            </a:r>
            <a:r>
              <a:rPr lang="ru-RU" dirty="0" smtClean="0"/>
              <a:t>_</a:t>
            </a:r>
            <a:r>
              <a:rPr lang="en-US" dirty="0" err="1" smtClean="0"/>
              <a:t>gorod</a:t>
            </a:r>
            <a:r>
              <a:rPr lang="ru-RU" dirty="0" smtClean="0"/>
              <a:t>__</a:t>
            </a:r>
            <a:r>
              <a:rPr lang="en-US" dirty="0" err="1" smtClean="0"/>
              <a:t>startovala</a:t>
            </a:r>
            <a:r>
              <a:rPr lang="ru-RU" dirty="0" smtClean="0"/>
              <a:t>/  </a:t>
            </a:r>
          </a:p>
          <a:p>
            <a:r>
              <a:rPr lang="en-US" dirty="0" smtClean="0"/>
              <a:t>http</a:t>
            </a:r>
            <a:r>
              <a:rPr lang="ru-RU" dirty="0" smtClean="0"/>
              <a:t>://</a:t>
            </a:r>
            <a:r>
              <a:rPr lang="en-US" dirty="0" err="1" smtClean="0"/>
              <a:t>webazov</a:t>
            </a:r>
            <a:r>
              <a:rPr lang="ru-RU" dirty="0" smtClean="0"/>
              <a:t>.</a:t>
            </a:r>
            <a:r>
              <a:rPr lang="en-US" dirty="0" err="1" smtClean="0"/>
              <a:t>ru</a:t>
            </a:r>
            <a:r>
              <a:rPr lang="ru-RU" dirty="0" smtClean="0"/>
              <a:t>/</a:t>
            </a:r>
            <a:r>
              <a:rPr lang="en-US" dirty="0" err="1" smtClean="0"/>
              <a:t>novosti</a:t>
            </a:r>
            <a:r>
              <a:rPr lang="ru-RU" dirty="0" smtClean="0"/>
              <a:t>-</a:t>
            </a:r>
            <a:r>
              <a:rPr lang="en-US" dirty="0" err="1" smtClean="0"/>
              <a:t>azova</a:t>
            </a:r>
            <a:r>
              <a:rPr lang="ru-RU" dirty="0" smtClean="0"/>
              <a:t>/</a:t>
            </a:r>
            <a:r>
              <a:rPr lang="en-US" dirty="0" err="1" smtClean="0"/>
              <a:t>podvedeny</a:t>
            </a:r>
            <a:r>
              <a:rPr lang="ru-RU" dirty="0" smtClean="0"/>
              <a:t>-</a:t>
            </a:r>
            <a:r>
              <a:rPr lang="en-US" dirty="0" err="1" smtClean="0"/>
              <a:t>itogi</a:t>
            </a:r>
            <a:r>
              <a:rPr lang="ru-RU" dirty="0" smtClean="0"/>
              <a:t>-</a:t>
            </a:r>
            <a:r>
              <a:rPr lang="en-US" dirty="0" err="1" smtClean="0"/>
              <a:t>deyatelnosti</a:t>
            </a:r>
            <a:r>
              <a:rPr lang="ru-RU" dirty="0" smtClean="0"/>
              <a:t>-</a:t>
            </a:r>
            <a:r>
              <a:rPr lang="en-US" dirty="0" err="1" smtClean="0"/>
              <a:t>rabochey</a:t>
            </a:r>
            <a:r>
              <a:rPr lang="ru-RU" dirty="0" smtClean="0"/>
              <a:t>-</a:t>
            </a:r>
            <a:r>
              <a:rPr lang="en-US" dirty="0" err="1" smtClean="0"/>
              <a:t>gruppy</a:t>
            </a:r>
            <a:r>
              <a:rPr lang="ru-RU" dirty="0" smtClean="0"/>
              <a:t>-</a:t>
            </a:r>
            <a:r>
              <a:rPr lang="en-US" dirty="0" err="1" smtClean="0"/>
              <a:t>po</a:t>
            </a:r>
            <a:r>
              <a:rPr lang="ru-RU" dirty="0" smtClean="0"/>
              <a:t>-</a:t>
            </a:r>
            <a:r>
              <a:rPr lang="en-US" dirty="0" err="1" smtClean="0"/>
              <a:t>delam</a:t>
            </a:r>
            <a:r>
              <a:rPr lang="ru-RU" dirty="0" smtClean="0"/>
              <a:t>-</a:t>
            </a:r>
            <a:r>
              <a:rPr lang="en-US" dirty="0" err="1" smtClean="0"/>
              <a:t>kazachestva</a:t>
            </a:r>
            <a:r>
              <a:rPr lang="ru-RU" dirty="0" smtClean="0"/>
              <a:t>  </a:t>
            </a:r>
          </a:p>
          <a:p>
            <a:r>
              <a:rPr lang="en-US" dirty="0" smtClean="0"/>
              <a:t>http</a:t>
            </a:r>
            <a:r>
              <a:rPr lang="ru-RU" dirty="0" smtClean="0"/>
              <a:t>://</a:t>
            </a:r>
            <a:r>
              <a:rPr lang="en-US" dirty="0" smtClean="0"/>
              <a:t>www</a:t>
            </a:r>
            <a:r>
              <a:rPr lang="ru-RU" dirty="0" smtClean="0"/>
              <a:t>.</a:t>
            </a:r>
            <a:r>
              <a:rPr lang="en-US" dirty="0" err="1" smtClean="0"/>
              <a:t>nvgazeta</a:t>
            </a:r>
            <a:r>
              <a:rPr lang="ru-RU" dirty="0" smtClean="0"/>
              <a:t>.</a:t>
            </a:r>
            <a:r>
              <a:rPr lang="en-US" dirty="0" err="1" smtClean="0"/>
              <a:t>ru</a:t>
            </a:r>
            <a:r>
              <a:rPr lang="ru-RU" dirty="0" smtClean="0"/>
              <a:t>/</a:t>
            </a:r>
            <a:r>
              <a:rPr lang="en-US" dirty="0" smtClean="0"/>
              <a:t>news</a:t>
            </a:r>
            <a:r>
              <a:rPr lang="ru-RU" dirty="0" smtClean="0"/>
              <a:t>/12386/472413/?</a:t>
            </a:r>
            <a:r>
              <a:rPr lang="en-US" dirty="0" smtClean="0"/>
              <a:t>print</a:t>
            </a:r>
            <a:r>
              <a:rPr lang="ru-RU" dirty="0" smtClean="0"/>
              <a:t>=</a:t>
            </a:r>
            <a:r>
              <a:rPr lang="en-US" dirty="0" smtClean="0"/>
              <a:t>Y</a:t>
            </a:r>
            <a:r>
              <a:rPr lang="ru-RU" dirty="0" smtClean="0"/>
              <a:t>  </a:t>
            </a:r>
          </a:p>
          <a:p>
            <a:r>
              <a:rPr lang="ru-RU" dirty="0" smtClean="0"/>
              <a:t>http://novocherkassk.net/lavochka/2012/04/вольный-ветер- молодых/  </a:t>
            </a:r>
          </a:p>
          <a:p>
            <a:r>
              <a:rPr lang="ru-RU" dirty="0" smtClean="0"/>
              <a:t>http://novocherkassk-gorod.ru/na_article/55367/  </a:t>
            </a:r>
          </a:p>
          <a:p>
            <a:r>
              <a:rPr lang="ru-RU" dirty="0" smtClean="0"/>
              <a:t>http://novocherkassk.bezformata.ru/listnews/volnij-veter-iz-</a:t>
            </a:r>
            <a:r>
              <a:rPr lang="en-US" dirty="0" err="1" smtClean="0"/>
              <a:t>otryada</a:t>
            </a:r>
            <a:r>
              <a:rPr lang="ru-RU" dirty="0" smtClean="0"/>
              <a:t>-</a:t>
            </a:r>
            <a:r>
              <a:rPr lang="en-US" dirty="0" smtClean="0"/>
              <a:t>v</a:t>
            </a:r>
            <a:r>
              <a:rPr lang="ru-RU" dirty="0" smtClean="0"/>
              <a:t>-</a:t>
            </a:r>
            <a:r>
              <a:rPr lang="en-US" dirty="0" err="1" smtClean="0"/>
              <a:t>obedinenie</a:t>
            </a:r>
            <a:r>
              <a:rPr lang="ru-RU" dirty="0" smtClean="0"/>
              <a:t>/6566401/  </a:t>
            </a:r>
          </a:p>
          <a:p>
            <a:r>
              <a:rPr lang="en-US" dirty="0" smtClean="0"/>
              <a:t>http</a:t>
            </a:r>
            <a:r>
              <a:rPr lang="ru-RU" dirty="0" smtClean="0"/>
              <a:t>://</a:t>
            </a:r>
            <a:r>
              <a:rPr lang="en-US" dirty="0" err="1" smtClean="0"/>
              <a:t>pandia</a:t>
            </a:r>
            <a:r>
              <a:rPr lang="ru-RU" dirty="0" smtClean="0"/>
              <a:t>.</a:t>
            </a:r>
            <a:r>
              <a:rPr lang="en-US" dirty="0" err="1" smtClean="0"/>
              <a:t>ru</a:t>
            </a:r>
            <a:r>
              <a:rPr lang="ru-RU" dirty="0" smtClean="0"/>
              <a:t>/</a:t>
            </a:r>
            <a:r>
              <a:rPr lang="en-US" dirty="0" smtClean="0"/>
              <a:t>text</a:t>
            </a:r>
            <a:r>
              <a:rPr lang="ru-RU" dirty="0" smtClean="0"/>
              <a:t>/79/108/3796.</a:t>
            </a:r>
            <a:r>
              <a:rPr lang="en-US" dirty="0" err="1" smtClean="0"/>
              <a:t>php</a:t>
            </a:r>
            <a:r>
              <a:rPr lang="ru-RU" dirty="0" smtClean="0"/>
              <a:t>  </a:t>
            </a:r>
          </a:p>
          <a:p>
            <a:r>
              <a:rPr lang="ru-RU" dirty="0" err="1" smtClean="0"/>
              <a:t>bloknot-novocherkassk.ru</a:t>
            </a:r>
            <a:r>
              <a:rPr lang="ru-RU" dirty="0" smtClean="0"/>
              <a:t>›Новости›651  </a:t>
            </a:r>
          </a:p>
          <a:p>
            <a:r>
              <a:rPr lang="ru-RU" dirty="0" smtClean="0"/>
              <a:t>http://novocherkassk.net/press/vedomosti/2013/11/16401-</a:t>
            </a:r>
            <a:r>
              <a:rPr lang="en-US" dirty="0" err="1" smtClean="0"/>
              <a:t>energiya</a:t>
            </a:r>
            <a:r>
              <a:rPr lang="ru-RU" dirty="0" smtClean="0"/>
              <a:t>-</a:t>
            </a:r>
            <a:r>
              <a:rPr lang="en-US" dirty="0" smtClean="0"/>
              <a:t>dobra</a:t>
            </a:r>
            <a:r>
              <a:rPr lang="ru-RU" dirty="0" smtClean="0"/>
              <a:t>/  </a:t>
            </a:r>
          </a:p>
          <a:p>
            <a:r>
              <a:rPr lang="en-US" dirty="0" smtClean="0"/>
              <a:t>http</a:t>
            </a:r>
            <a:r>
              <a:rPr lang="ru-RU" dirty="0" smtClean="0"/>
              <a:t>://</a:t>
            </a:r>
            <a:r>
              <a:rPr lang="en-US" dirty="0" smtClean="0"/>
              <a:t>www</a:t>
            </a:r>
            <a:r>
              <a:rPr lang="ru-RU" dirty="0" smtClean="0"/>
              <a:t>.</a:t>
            </a:r>
            <a:r>
              <a:rPr lang="en-US" dirty="0" err="1" smtClean="0"/>
              <a:t>novochweek</a:t>
            </a:r>
            <a:r>
              <a:rPr lang="ru-RU" dirty="0" smtClean="0"/>
              <a:t>.</a:t>
            </a:r>
            <a:r>
              <a:rPr lang="en-US" dirty="0" err="1" smtClean="0"/>
              <a:t>ru</a:t>
            </a:r>
            <a:r>
              <a:rPr lang="ru-RU" dirty="0" smtClean="0"/>
              <a:t>/</a:t>
            </a:r>
            <a:r>
              <a:rPr lang="en-US" dirty="0" err="1" smtClean="0"/>
              <a:t>regionalnyj</a:t>
            </a:r>
            <a:r>
              <a:rPr lang="ru-RU" dirty="0" smtClean="0"/>
              <a:t>-</a:t>
            </a:r>
            <a:r>
              <a:rPr lang="en-US" dirty="0" smtClean="0"/>
              <a:t>forum</a:t>
            </a:r>
            <a:r>
              <a:rPr lang="ru-RU" dirty="0" smtClean="0"/>
              <a:t>-</a:t>
            </a:r>
            <a:r>
              <a:rPr lang="en-US" dirty="0" err="1" smtClean="0"/>
              <a:t>rostov</a:t>
            </a:r>
            <a:r>
              <a:rPr lang="ru-RU" dirty="0" smtClean="0"/>
              <a:t>-2013-</a:t>
            </a:r>
            <a:r>
              <a:rPr lang="en-US" dirty="0" err="1" smtClean="0"/>
              <a:t>uznal</a:t>
            </a:r>
            <a:r>
              <a:rPr lang="ru-RU" dirty="0" smtClean="0"/>
              <a:t>-</a:t>
            </a:r>
            <a:r>
              <a:rPr lang="en-US" dirty="0" smtClean="0"/>
              <a:t>o</a:t>
            </a:r>
            <a:r>
              <a:rPr lang="ru-RU" dirty="0" smtClean="0"/>
              <a:t>-</a:t>
            </a:r>
            <a:r>
              <a:rPr lang="en-US" dirty="0" err="1" smtClean="0"/>
              <a:t>volnom</a:t>
            </a:r>
            <a:r>
              <a:rPr lang="ru-RU" dirty="0" smtClean="0"/>
              <a:t>-</a:t>
            </a:r>
            <a:r>
              <a:rPr lang="en-US" dirty="0" err="1" smtClean="0"/>
              <a:t>vetre</a:t>
            </a:r>
            <a:r>
              <a:rPr lang="ru-RU" dirty="0" smtClean="0"/>
              <a:t>/  </a:t>
            </a:r>
          </a:p>
          <a:p>
            <a:r>
              <a:rPr lang="en-US" dirty="0" smtClean="0"/>
              <a:t>http</a:t>
            </a:r>
            <a:r>
              <a:rPr lang="ru-RU" dirty="0" smtClean="0"/>
              <a:t>://</a:t>
            </a:r>
            <a:r>
              <a:rPr lang="en-US" dirty="0" err="1" smtClean="0"/>
              <a:t>nduma</a:t>
            </a:r>
            <a:r>
              <a:rPr lang="ru-RU" dirty="0" smtClean="0"/>
              <a:t>.</a:t>
            </a:r>
            <a:r>
              <a:rPr lang="en-US" dirty="0" err="1" smtClean="0"/>
              <a:t>ru</a:t>
            </a:r>
            <a:r>
              <a:rPr lang="ru-RU" dirty="0" smtClean="0"/>
              <a:t>/</a:t>
            </a:r>
            <a:r>
              <a:rPr lang="en-US" dirty="0" smtClean="0"/>
              <a:t>public</a:t>
            </a:r>
            <a:r>
              <a:rPr lang="ru-RU" dirty="0" smtClean="0"/>
              <a:t>/</a:t>
            </a:r>
            <a:r>
              <a:rPr lang="en-US" dirty="0" smtClean="0"/>
              <a:t>upload</a:t>
            </a:r>
            <a:r>
              <a:rPr lang="ru-RU" dirty="0" smtClean="0"/>
              <a:t>/НВ%20№%2041%20от%208-14_10_14г_,%20с_%2012-13.pdf  </a:t>
            </a:r>
          </a:p>
          <a:p>
            <a:r>
              <a:rPr lang="ru-RU" dirty="0" err="1" smtClean="0"/>
              <a:t>novochgrad.ru</a:t>
            </a:r>
            <a:r>
              <a:rPr lang="ru-RU" dirty="0" smtClean="0"/>
              <a:t>›История›Казачья </a:t>
            </a:r>
            <a:r>
              <a:rPr lang="ru-RU" dirty="0" err="1" smtClean="0"/>
              <a:t>столица\объявлен</a:t>
            </a:r>
            <a:r>
              <a:rPr lang="ru-RU" dirty="0" smtClean="0"/>
              <a:t> набор в ЭКМО  </a:t>
            </a:r>
          </a:p>
          <a:p>
            <a:r>
              <a:rPr lang="en-US" dirty="0" err="1" smtClean="0"/>
              <a:t>ngma.su›content</a:t>
            </a:r>
            <a:r>
              <a:rPr lang="en-US" dirty="0" smtClean="0"/>
              <a:t>/news/51/5088/ </a:t>
            </a:r>
            <a:endParaRPr lang="ru-RU" dirty="0" smtClean="0"/>
          </a:p>
          <a:p>
            <a:r>
              <a:rPr lang="en-US" dirty="0" smtClean="0"/>
              <a:t>http</a:t>
            </a:r>
            <a:r>
              <a:rPr lang="ru-RU" dirty="0" smtClean="0"/>
              <a:t>://</a:t>
            </a:r>
            <a:r>
              <a:rPr lang="en-US" dirty="0" smtClean="0"/>
              <a:t>school</a:t>
            </a:r>
            <a:r>
              <a:rPr lang="ru-RU" dirty="0" smtClean="0"/>
              <a:t>12-61.</a:t>
            </a:r>
            <a:r>
              <a:rPr lang="en-US" dirty="0" err="1" smtClean="0"/>
              <a:t>ru</a:t>
            </a:r>
            <a:r>
              <a:rPr lang="ru-RU" dirty="0" smtClean="0"/>
              <a:t>/</a:t>
            </a:r>
            <a:r>
              <a:rPr lang="en-US" dirty="0" smtClean="0"/>
              <a:t>folder</a:t>
            </a:r>
            <a:r>
              <a:rPr lang="ru-RU" dirty="0" smtClean="0"/>
              <a:t>25/</a:t>
            </a:r>
            <a:r>
              <a:rPr lang="en-US" dirty="0" smtClean="0"/>
              <a:t>folder</a:t>
            </a:r>
            <a:r>
              <a:rPr lang="ru-RU" dirty="0" smtClean="0"/>
              <a:t>1/</a:t>
            </a:r>
            <a:r>
              <a:rPr lang="en-US" dirty="0" smtClean="0"/>
              <a:t>index</a:t>
            </a:r>
            <a:r>
              <a:rPr lang="ru-RU" dirty="0" smtClean="0"/>
              <a:t>.</a:t>
            </a:r>
            <a:r>
              <a:rPr lang="en-US" dirty="0" err="1" smtClean="0"/>
              <a:t>php</a:t>
            </a:r>
            <a:r>
              <a:rPr lang="ru-RU" dirty="0" smtClean="0"/>
              <a:t>?</a:t>
            </a:r>
            <a:r>
              <a:rPr lang="en-US" dirty="0" err="1" smtClean="0"/>
              <a:t>sphrase</a:t>
            </a:r>
            <a:r>
              <a:rPr lang="ru-RU" dirty="0" smtClean="0"/>
              <a:t>_</a:t>
            </a:r>
            <a:r>
              <a:rPr lang="en-US" dirty="0" smtClean="0"/>
              <a:t>id</a:t>
            </a:r>
            <a:r>
              <a:rPr lang="ru-RU" dirty="0" smtClean="0"/>
              <a:t>=2170 </a:t>
            </a:r>
          </a:p>
          <a:p>
            <a:r>
              <a:rPr lang="ru-RU" dirty="0" smtClean="0"/>
              <a:t>http://sh19.org.ru/archives/6190  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tx1"/>
                </a:solidFill>
              </a:rPr>
              <a:t>ПЕЧАТНЫЕ  и ЭЛЕКТРОННЫЕ СМИ ОБ </a:t>
            </a:r>
            <a:br>
              <a:rPr lang="ru-RU" sz="2800" b="1" dirty="0" smtClean="0">
                <a:solidFill>
                  <a:schemeClr val="tx1"/>
                </a:solidFill>
              </a:rPr>
            </a:br>
            <a:r>
              <a:rPr lang="ru-RU" sz="2800" b="1" dirty="0" smtClean="0">
                <a:solidFill>
                  <a:schemeClr val="tx1"/>
                </a:solidFill>
              </a:rPr>
              <a:t>ЭКМО «ВОЛЬНЫЙ ВЕТЕР»</a:t>
            </a:r>
            <a:endParaRPr lang="ru-RU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Tm="7000"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tx1"/>
                </a:solidFill>
              </a:rPr>
              <a:t>«Вольный Ветер» веет в казачьей столице</a:t>
            </a:r>
            <a:endParaRPr lang="ru-RU" sz="3200" b="1" dirty="0">
              <a:solidFill>
                <a:schemeClr val="tx1"/>
              </a:solidFill>
            </a:endParaRPr>
          </a:p>
        </p:txBody>
      </p:sp>
      <p:pic>
        <p:nvPicPr>
          <p:cNvPr id="4" name="Picture 2" descr="C:\Users\User\Desktop\архив-таня\фото все-все\таня,дела\казачество\фото\помни корни\P102026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428736"/>
            <a:ext cx="3516284" cy="2639291"/>
          </a:xfrm>
          <a:prstGeom prst="rect">
            <a:avLst/>
          </a:prstGeom>
          <a:noFill/>
        </p:spPr>
      </p:pic>
      <p:pic>
        <p:nvPicPr>
          <p:cNvPr id="5" name="Picture 5" descr="C:\Users\User\Desktop\архив-таня\фото все-все\таня,дела\казачество\экологи\отряд\Ветер\работа отряда\2011 год\№3-пластик\P101003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9256" y="2214554"/>
            <a:ext cx="3487702" cy="2615777"/>
          </a:xfrm>
          <a:prstGeom prst="rect">
            <a:avLst/>
          </a:prstGeom>
          <a:noFill/>
        </p:spPr>
      </p:pic>
      <p:pic>
        <p:nvPicPr>
          <p:cNvPr id="6" name="Picture 4" descr="C:\Users\User\Desktop\архив-таня\фото все-все\таня,дела\казачество\экологи\отряд\Ветер\работа отряда\P101041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43306" y="3714752"/>
            <a:ext cx="3616323" cy="2712242"/>
          </a:xfrm>
          <a:prstGeom prst="rect">
            <a:avLst/>
          </a:prstGeom>
          <a:noFill/>
        </p:spPr>
      </p:pic>
      <p:pic>
        <p:nvPicPr>
          <p:cNvPr id="7" name="Picture 3" descr="C:\Users\User\Desktop\архив-таня\фото все-все\таня,дела\казачество\экологи\отряд\Ветер\прочие мероприятия\выставка бабочек\P100075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28728" y="3643314"/>
            <a:ext cx="2089562" cy="2786082"/>
          </a:xfrm>
          <a:prstGeom prst="rect">
            <a:avLst/>
          </a:prstGeom>
          <a:noFill/>
        </p:spPr>
      </p:pic>
    </p:spTree>
  </p:cSld>
  <p:clrMapOvr>
    <a:masterClrMapping/>
  </p:clrMapOvr>
  <p:transition advTm="3000"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858424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tx1"/>
                </a:solidFill>
              </a:rPr>
              <a:t>ОСНОВНЫЕ МЕРОПРИЯТИЯ ПРОЕКТА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457200" y="1142984"/>
            <a:ext cx="4038600" cy="4983179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000" dirty="0" smtClean="0"/>
              <a:t>Проект состоит из различных  мероприятий природоохранной, экологической направленности; по благоустройству города и прилегающих к нему территорий; воспитательного и обучающего характера. </a:t>
            </a:r>
          </a:p>
          <a:p>
            <a:pPr>
              <a:buNone/>
            </a:pPr>
            <a:r>
              <a:rPr lang="ru-RU" sz="2000" dirty="0" smtClean="0"/>
              <a:t>В результате реализации мероприятий Проекта воспитывается поколение современной молодежи с активной гражданской позицией, любящих свой родной край, нашу планету Земля</a:t>
            </a:r>
            <a:endParaRPr lang="ru-RU" sz="2000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14"/>
          </p:nvPr>
        </p:nvSpPr>
        <p:spPr>
          <a:xfrm>
            <a:off x="4648200" y="1268760"/>
            <a:ext cx="4038600" cy="4857403"/>
          </a:xfrm>
        </p:spPr>
        <p:txBody>
          <a:bodyPr>
            <a:normAutofit fontScale="62500" lnSpcReduction="20000"/>
          </a:bodyPr>
          <a:lstStyle/>
          <a:p>
            <a:r>
              <a:rPr lang="ru-RU" b="1" dirty="0" smtClean="0"/>
              <a:t>«Наши пернатые друзья» </a:t>
            </a:r>
            <a:r>
              <a:rPr lang="ru-RU" dirty="0" smtClean="0"/>
              <a:t>- изготовление кормушек для птиц для парков города и рощи «Красная весна», </a:t>
            </a:r>
          </a:p>
          <a:p>
            <a:r>
              <a:rPr lang="ru-RU" b="1" dirty="0" smtClean="0"/>
              <a:t>«Не ловись рыбка» </a:t>
            </a:r>
            <a:r>
              <a:rPr lang="ru-RU" dirty="0" smtClean="0"/>
              <a:t>- экологический молодежный патруль у рек Аксай, </a:t>
            </a:r>
            <a:r>
              <a:rPr lang="ru-RU" dirty="0" err="1" smtClean="0"/>
              <a:t>Тузлов</a:t>
            </a:r>
            <a:r>
              <a:rPr lang="ru-RU" dirty="0" smtClean="0"/>
              <a:t>, Дон во время нереста,</a:t>
            </a:r>
          </a:p>
          <a:p>
            <a:r>
              <a:rPr lang="ru-RU" b="1" dirty="0" smtClean="0"/>
              <a:t>«Сохрани родник» </a:t>
            </a:r>
            <a:r>
              <a:rPr lang="ru-RU" dirty="0" smtClean="0"/>
              <a:t>- благоустройство территории у родника в хуторе М.Мишкин,</a:t>
            </a:r>
          </a:p>
          <a:p>
            <a:r>
              <a:rPr lang="ru-RU" b="1" dirty="0" smtClean="0"/>
              <a:t>«На пляжу лежу и в небо я гляжу» </a:t>
            </a:r>
            <a:r>
              <a:rPr lang="ru-RU" dirty="0" smtClean="0"/>
              <a:t>-  сбор мусора на берегах рек Аксай и </a:t>
            </a:r>
            <a:r>
              <a:rPr lang="ru-RU" dirty="0" err="1" smtClean="0"/>
              <a:t>Тузлов</a:t>
            </a:r>
            <a:r>
              <a:rPr lang="ru-RU" dirty="0" smtClean="0"/>
              <a:t>;</a:t>
            </a:r>
          </a:p>
          <a:p>
            <a:r>
              <a:rPr lang="ru-RU" b="1" dirty="0" smtClean="0"/>
              <a:t>«Долой амброзию!» </a:t>
            </a:r>
            <a:r>
              <a:rPr lang="ru-RU" dirty="0" smtClean="0"/>
              <a:t>- ликвидация зарослей сорняков, вызывающих аллергию,</a:t>
            </a:r>
          </a:p>
          <a:p>
            <a:r>
              <a:rPr lang="ru-RU" b="1" dirty="0" smtClean="0"/>
              <a:t> «Живучий пластик» </a:t>
            </a:r>
            <a:r>
              <a:rPr lang="ru-RU" dirty="0" smtClean="0"/>
              <a:t>- сбор трудно разлагающихся пластиковых отходов, загрязняющих зеленые зоны, </a:t>
            </a:r>
          </a:p>
          <a:p>
            <a:r>
              <a:rPr lang="ru-RU" b="1" dirty="0" smtClean="0"/>
              <a:t>«Посади дерево!» </a:t>
            </a:r>
            <a:r>
              <a:rPr lang="ru-RU" dirty="0" smtClean="0"/>
              <a:t>- найти в черте города или станицы засохшее дерево и посадить вместо него  новое;</a:t>
            </a:r>
          </a:p>
          <a:p>
            <a:r>
              <a:rPr lang="ru-RU" b="1" dirty="0" smtClean="0"/>
              <a:t>«Не гони меня на улицу!» </a:t>
            </a:r>
            <a:r>
              <a:rPr lang="ru-RU" dirty="0" smtClean="0"/>
              <a:t>- забота о бездомных животных, подкормка, оказание ветеринарной помощи.</a:t>
            </a:r>
            <a:endParaRPr lang="ru-RU" dirty="0"/>
          </a:p>
        </p:txBody>
      </p:sp>
    </p:spTree>
  </p:cSld>
  <p:clrMapOvr>
    <a:masterClrMapping/>
  </p:clrMapOvr>
  <p:transition advTm="7000"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В мероприятиях ЭКМО «Вольный Ветер» 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принимают участие и дети, и подростки, и молодежь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875715"/>
          </a:xfrm>
        </p:spPr>
        <p:txBody>
          <a:bodyPr>
            <a:noAutofit/>
          </a:bodyPr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Все акции Объединения поддерживают казаки станичных казачьих обществ Новочеркасского казачьего Округа ВКО «ВВД»,  городское бизнес-сообщество, Администрация города , депутаты Городской Думы. В 2016 году к участию в Проекте присоединились ООО «</a:t>
            </a:r>
            <a:r>
              <a:rPr lang="ru-RU" sz="1600" dirty="0" err="1" smtClean="0">
                <a:solidFill>
                  <a:schemeClr val="tx1"/>
                </a:solidFill>
              </a:rPr>
              <a:t>Экоград</a:t>
            </a:r>
            <a:r>
              <a:rPr lang="ru-RU" sz="1600" dirty="0" smtClean="0">
                <a:solidFill>
                  <a:schemeClr val="tx1"/>
                </a:solidFill>
              </a:rPr>
              <a:t>», НГООК «Георгиевская», гражданская активистка </a:t>
            </a:r>
            <a:r>
              <a:rPr lang="ru-RU" sz="1600" dirty="0" err="1" smtClean="0">
                <a:solidFill>
                  <a:schemeClr val="tx1"/>
                </a:solidFill>
              </a:rPr>
              <a:t>Макий</a:t>
            </a:r>
            <a:r>
              <a:rPr lang="ru-RU" sz="1600" dirty="0" smtClean="0">
                <a:solidFill>
                  <a:schemeClr val="tx1"/>
                </a:solidFill>
              </a:rPr>
              <a:t> Галина Васильевна, редактор газеты «Деловой Новочеркасск» Васильева Ирина Викторовна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/>
      </p:sp>
      <p:pic>
        <p:nvPicPr>
          <p:cNvPr id="4098" name="Picture 2" descr="C:\Users\User\Desktop\архив-таня\фото все-все\таня,дела\казачество\экологи\отряд\Ветер\работа отряда\2011 год\№3-пластик\P101007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340768"/>
            <a:ext cx="3917310" cy="3168352"/>
          </a:xfrm>
          <a:prstGeom prst="rect">
            <a:avLst/>
          </a:prstGeom>
          <a:noFill/>
        </p:spPr>
      </p:pic>
    </p:spTree>
  </p:cSld>
  <p:clrMapOvr>
    <a:masterClrMapping/>
  </p:clrMapOvr>
  <p:transition advTm="7000"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72067" y="2143116"/>
            <a:ext cx="7408333" cy="3983047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Данный Проект разработан таким образом, что </a:t>
            </a:r>
            <a:r>
              <a:rPr lang="ru-RU" b="1" dirty="0" smtClean="0">
                <a:solidFill>
                  <a:srgbClr val="00B050"/>
                </a:solidFill>
              </a:rPr>
              <a:t>Экологическое Казачье Молодежное Объединение «Вольный Ветер»</a:t>
            </a:r>
            <a:r>
              <a:rPr lang="ru-RU" dirty="0" smtClean="0"/>
              <a:t> может функционировать в  течение длительного времени. </a:t>
            </a:r>
          </a:p>
          <a:p>
            <a:r>
              <a:rPr lang="ru-RU" dirty="0" smtClean="0"/>
              <a:t>Дальнейшее развитие его будет осуществляться в прямой зависимости: </a:t>
            </a:r>
          </a:p>
          <a:p>
            <a:pPr>
              <a:buNone/>
            </a:pPr>
            <a:r>
              <a:rPr lang="ru-RU" dirty="0" smtClean="0"/>
              <a:t>       -  от усилий, прилагаемых к обеспечению его жизнедеятельности; </a:t>
            </a:r>
          </a:p>
          <a:p>
            <a:pPr>
              <a:buNone/>
            </a:pPr>
            <a:r>
              <a:rPr lang="ru-RU" dirty="0" smtClean="0"/>
              <a:t>       -  от разработанной системы постоянного пополнения объединения новыми членами и отделениями; </a:t>
            </a:r>
          </a:p>
          <a:p>
            <a:pPr>
              <a:buNone/>
            </a:pPr>
            <a:r>
              <a:rPr lang="ru-RU" dirty="0" smtClean="0"/>
              <a:t>       - от финансовых средств, вкладываемых в его развитие и поддержку; </a:t>
            </a:r>
          </a:p>
          <a:p>
            <a:pPr>
              <a:buNone/>
            </a:pPr>
            <a:r>
              <a:rPr lang="ru-RU" dirty="0" smtClean="0"/>
              <a:t>       - от творческой фантазии автора проекта, руководителя объединения и актива объединения. </a:t>
            </a:r>
          </a:p>
          <a:p>
            <a:r>
              <a:rPr lang="ru-RU" dirty="0" smtClean="0"/>
              <a:t>При условии более серьезных инвестиций </a:t>
            </a:r>
            <a:r>
              <a:rPr lang="ru-RU" b="1" dirty="0" smtClean="0">
                <a:solidFill>
                  <a:srgbClr val="00B050"/>
                </a:solidFill>
              </a:rPr>
              <a:t>ЭКМО «Вольный Ветер</a:t>
            </a:r>
            <a:r>
              <a:rPr lang="ru-RU" b="1" dirty="0" smtClean="0"/>
              <a:t>»</a:t>
            </a:r>
            <a:r>
              <a:rPr lang="ru-RU" dirty="0" smtClean="0"/>
              <a:t> может быть реорганизовано уже в самостоятельную  молодежную экологическую общественную организацию регионального уровня (с образованием юридического лица) с привлечением в ее состав молодежи из других муниципальных образований Ростовской области и проведением мероприятий областного масштаба. 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ДАЛЬНЕЙШЕЕ РАЗВИТИЕ 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Tm="7000"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363272" cy="1252728"/>
          </a:xfrm>
        </p:spPr>
        <p:txBody>
          <a:bodyPr>
            <a:normAutofit/>
          </a:bodyPr>
          <a:lstStyle/>
          <a:p>
            <a:pPr algn="l"/>
            <a:r>
              <a:rPr lang="ru-RU" sz="1400" b="1" dirty="0" smtClean="0">
                <a:solidFill>
                  <a:schemeClr val="tx1"/>
                </a:solidFill>
              </a:rPr>
              <a:t>ЭКМО «ВОЛЬНЫЙ ВЕТЕР» УЧАСТВУЕТ В ОБЛАСТ-                    ЭКМО «ВОЛЬНЫЙ ВЕТЕР» УЧАСТВУЕТ В ОБ-</a:t>
            </a:r>
            <a:br>
              <a:rPr lang="ru-RU" sz="1400" b="1" dirty="0" smtClean="0">
                <a:solidFill>
                  <a:schemeClr val="tx1"/>
                </a:solidFill>
              </a:rPr>
            </a:br>
            <a:r>
              <a:rPr lang="ru-RU" sz="1400" b="1" dirty="0" smtClean="0">
                <a:solidFill>
                  <a:schemeClr val="tx1"/>
                </a:solidFill>
              </a:rPr>
              <a:t>           НЫХ  ДНЯХ  ДРЕВОНАСАЖДЕНИЯ                                     ЛАСТНОМ СЕМИНАРЕ ПО </a:t>
            </a:r>
            <a:r>
              <a:rPr lang="ru-RU" sz="1400" b="1" dirty="0">
                <a:solidFill>
                  <a:schemeClr val="tx1"/>
                </a:solidFill>
              </a:rPr>
              <a:t>Б</a:t>
            </a:r>
            <a:r>
              <a:rPr lang="ru-RU" sz="1400" b="1" dirty="0" smtClean="0">
                <a:solidFill>
                  <a:schemeClr val="tx1"/>
                </a:solidFill>
              </a:rPr>
              <a:t>ЛАГОУСТРОЙСТВУ</a:t>
            </a:r>
            <a:endParaRPr lang="ru-RU" sz="1400" b="1" dirty="0">
              <a:solidFill>
                <a:schemeClr val="tx1"/>
              </a:solidFill>
            </a:endParaRPr>
          </a:p>
        </p:txBody>
      </p:sp>
      <p:pic>
        <p:nvPicPr>
          <p:cNvPr id="5" name="Содержимое 4" descr="C:\Users\User\Desktop\архив-таня\из Админа\2013 год\1-е полугодие 2013\казачество\100_PANA\P1000858.JPG"/>
          <p:cNvPicPr>
            <a:picLocks noGrp="1"/>
          </p:cNvPicPr>
          <p:nvPr>
            <p:ph sz="quarter" idx="13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539552" y="2708920"/>
            <a:ext cx="3744416" cy="2689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H:\terre dt femmes\вольный ветер.jp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716016" y="2708920"/>
            <a:ext cx="4063613" cy="2709075"/>
          </a:xfrm>
          <a:prstGeom prst="rect">
            <a:avLst/>
          </a:prstGeom>
          <a:noFill/>
        </p:spPr>
      </p:pic>
    </p:spTree>
  </p:cSld>
  <p:clrMapOvr>
    <a:masterClrMapping/>
  </p:clrMapOvr>
  <p:transition advTm="5000"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2348880"/>
            <a:ext cx="3352800" cy="3367276"/>
          </a:xfrm>
        </p:spPr>
        <p:txBody>
          <a:bodyPr>
            <a:normAutofit fontScale="92500" lnSpcReduction="20000"/>
          </a:bodyPr>
          <a:lstStyle/>
          <a:p>
            <a:r>
              <a:rPr lang="ru-RU" sz="2000" dirty="0" smtClean="0"/>
              <a:t>На </a:t>
            </a:r>
            <a:r>
              <a:rPr lang="ru-RU" sz="2000" dirty="0" smtClean="0"/>
              <a:t>реализацию запланированных мероприятий Проекта  в 2017 году, в связи с увеличением состава </a:t>
            </a:r>
            <a:r>
              <a:rPr lang="ru-RU" sz="2000" b="1" dirty="0" smtClean="0">
                <a:solidFill>
                  <a:srgbClr val="00B050"/>
                </a:solidFill>
              </a:rPr>
              <a:t>ЭКМО «Вольный Ветер»</a:t>
            </a:r>
            <a:r>
              <a:rPr lang="ru-RU" sz="2000" dirty="0" smtClean="0">
                <a:solidFill>
                  <a:srgbClr val="00B050"/>
                </a:solidFill>
              </a:rPr>
              <a:t> </a:t>
            </a:r>
            <a:r>
              <a:rPr lang="ru-RU" sz="2000" dirty="0" smtClean="0"/>
              <a:t> (планируется до 100 человек) и масштаба его  деятельности  (город Новочеркасск + </a:t>
            </a:r>
            <a:r>
              <a:rPr lang="ru-RU" sz="2000" dirty="0" err="1" smtClean="0"/>
              <a:t>хут</a:t>
            </a:r>
            <a:r>
              <a:rPr lang="ru-RU" sz="2000" dirty="0" smtClean="0"/>
              <a:t>. М.Мишкин + станица </a:t>
            </a:r>
            <a:r>
              <a:rPr lang="ru-RU" sz="2000" dirty="0" err="1" smtClean="0"/>
              <a:t>Бессергеневская</a:t>
            </a:r>
            <a:r>
              <a:rPr lang="ru-RU" sz="2000" dirty="0" smtClean="0"/>
              <a:t>) потребуется около 320000,00  рублей.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980728"/>
            <a:ext cx="3352800" cy="1368152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00B050"/>
                </a:solidFill>
              </a:rPr>
              <a:t>Дальнейшие планы</a:t>
            </a:r>
            <a:endParaRPr lang="ru-RU" sz="3600" b="1" dirty="0">
              <a:solidFill>
                <a:srgbClr val="00B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1600" b="1" dirty="0" smtClean="0"/>
              <a:t>Я надеюсь, что найдутся неравнодушные к нашим начинаниям   и делам, и мы сможем реализовать задуманное в следующем году!</a:t>
            </a:r>
            <a:endParaRPr lang="ru-RU" sz="1600" b="1" dirty="0"/>
          </a:p>
        </p:txBody>
      </p:sp>
      <p:pic>
        <p:nvPicPr>
          <p:cNvPr id="6146" name="Picture 2" descr="C:\Users\User\Desktop\DOKUNSAL-ALGI-22-700x66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27984" y="1772816"/>
            <a:ext cx="4126066" cy="3943340"/>
          </a:xfrm>
          <a:prstGeom prst="rect">
            <a:avLst/>
          </a:prstGeom>
          <a:noFill/>
        </p:spPr>
      </p:pic>
    </p:spTree>
  </p:cSld>
  <p:clrMapOvr>
    <a:masterClrMapping/>
  </p:clrMapOvr>
  <p:transition advTm="5000"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sz="3600" dirty="0" smtClean="0"/>
              <a:t>Лобода Татьяна Васильевна, 1960 года рождения, пенсионер, проживаю в городе Новочеркасске.</a:t>
            </a:r>
          </a:p>
          <a:p>
            <a:r>
              <a:rPr lang="ru-RU" sz="3600" dirty="0" smtClean="0"/>
              <a:t>Электронная почта:  </a:t>
            </a:r>
            <a:r>
              <a:rPr lang="en-US" sz="3600" dirty="0" smtClean="0">
                <a:hlinkClick r:id="rId2"/>
              </a:rPr>
              <a:t>tana-tana-l@mail.ru</a:t>
            </a:r>
            <a:endParaRPr lang="en-US" sz="3600" dirty="0" smtClean="0"/>
          </a:p>
          <a:p>
            <a:r>
              <a:rPr lang="ru-RU" sz="3600" dirty="0" smtClean="0"/>
              <a:t>Контактный телефон: </a:t>
            </a:r>
          </a:p>
          <a:p>
            <a:pPr marL="0" indent="0">
              <a:buNone/>
            </a:pPr>
            <a:r>
              <a:rPr lang="ru-RU" sz="3600" dirty="0"/>
              <a:t> </a:t>
            </a:r>
            <a:r>
              <a:rPr lang="ru-RU" sz="3600" dirty="0" smtClean="0"/>
              <a:t>                    8 (950) 857-98-77</a:t>
            </a:r>
            <a:endParaRPr lang="ru-RU" sz="36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dirty="0" smtClean="0">
                <a:solidFill>
                  <a:schemeClr val="tx1"/>
                </a:solidFill>
              </a:rPr>
              <a:t>АВТОР  И  РУКОВОДИТЕЛЬ  ПРОЕКТА  </a:t>
            </a:r>
            <a:br>
              <a:rPr lang="ru-RU" sz="2000" b="1" dirty="0" smtClean="0">
                <a:solidFill>
                  <a:schemeClr val="tx1"/>
                </a:solidFill>
              </a:rPr>
            </a:br>
            <a:r>
              <a:rPr lang="ru-RU" sz="2000" b="1" dirty="0" smtClean="0">
                <a:solidFill>
                  <a:schemeClr val="tx1"/>
                </a:solidFill>
              </a:rPr>
              <a:t>«</a:t>
            </a:r>
            <a:r>
              <a:rPr lang="ru-RU" sz="2000" b="1" smtClean="0">
                <a:solidFill>
                  <a:schemeClr val="tx1"/>
                </a:solidFill>
              </a:rPr>
              <a:t>Экологическое Казачье </a:t>
            </a:r>
            <a:r>
              <a:rPr lang="ru-RU" sz="2000" b="1" dirty="0" smtClean="0">
                <a:solidFill>
                  <a:schemeClr val="tx1"/>
                </a:solidFill>
              </a:rPr>
              <a:t>Молодежное Объединение </a:t>
            </a:r>
            <a:br>
              <a:rPr lang="ru-RU" sz="2000" b="1" dirty="0" smtClean="0">
                <a:solidFill>
                  <a:schemeClr val="tx1"/>
                </a:solidFill>
              </a:rPr>
            </a:br>
            <a:r>
              <a:rPr lang="ru-RU" sz="2000" b="1" dirty="0" smtClean="0">
                <a:solidFill>
                  <a:schemeClr val="tx1"/>
                </a:solidFill>
              </a:rPr>
              <a:t>«ВОЛЬНЫЙ ВЕТЕР»</a:t>
            </a:r>
            <a:endParaRPr lang="ru-RU" sz="2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Tm="5000"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209</TotalTime>
  <Words>1080</Words>
  <Application>Microsoft Office PowerPoint</Application>
  <PresentationFormat>Экран (4:3)</PresentationFormat>
  <Paragraphs>62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Волна</vt:lpstr>
      <vt:lpstr>ЭКОЛОГИЧЕСКОЕ КАЗАЧЬЕ МОЛОДЕЖНОЕ ОБЪЕДИНЕНИЕ  «ВОЛЬНЫЙ ВЕТЕР»</vt:lpstr>
      <vt:lpstr>АВТОР ПРОЕКТА И РУКОВОДИТЕЛЬ ОБЪЕДИНЕНИЯ – ЛОБОДА ТАТЬЯНА ВАСИЛЬЕВНА</vt:lpstr>
      <vt:lpstr>УЧАСТНИКИ ПРОЕКТА</vt:lpstr>
      <vt:lpstr>За время существования постоянный численный состав Объединения увеличился с 8 (в 2011 году) до 84 (в 2016 году) человек. В Объединение входят учащиеся МБОУ СОШ № 2, 12, 19, детского дома № 1. Первые восемь ребят, вошедшие в состав Объединения в 2011 году, сейчас уже обучаются на 3-их курсах ВУЗов. В конце сентября этого года ЭКМО «Вольный Ветер» отметило  свой пятилетний юбилей</vt:lpstr>
      <vt:lpstr>ЦЕЛЬ ПРОЕКТА</vt:lpstr>
      <vt:lpstr>Что сделано</vt:lpstr>
      <vt:lpstr>ПЕЧАТНЫЕ  и ЭЛЕКТРОННЫЕ СМИ ОБ  ЭКМО «ВОЛЬНЫЙ ВЕТЕР»</vt:lpstr>
      <vt:lpstr>«Вольный Ветер» веет в казачьей столице</vt:lpstr>
      <vt:lpstr>ОСНОВНЫЕ МЕРОПРИЯТИЯ ПРОЕКТА</vt:lpstr>
      <vt:lpstr>В мероприятиях ЭКМО «Вольный Ветер»  принимают участие и дети, и подростки, и молодежь</vt:lpstr>
      <vt:lpstr>ДАЛЬНЕЙШЕЕ РАЗВИТИЕ </vt:lpstr>
      <vt:lpstr>ЭКМО «ВОЛЬНЫЙ ВЕТЕР» УЧАСТВУЕТ В ОБЛАСТ-                    ЭКМО «ВОЛЬНЫЙ ВЕТЕР» УЧАСТВУЕТ В ОБ-            НЫХ  ДНЯХ  ДРЕВОНАСАЖДЕНИЯ                                     ЛАСТНОМ СЕМИНАРЕ ПО БЛАГОУСТРОЙСТВУ</vt:lpstr>
      <vt:lpstr>Дальнейшие планы</vt:lpstr>
      <vt:lpstr>АВТОР  И  РУКОВОДИТЕЛЬ  ПРОЕКТА   «Экологическое Казачье Молодежное Объединение  «ВОЛЬНЫЙ ВЕТЕР»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ЭКОЛОГИЧЕСКОЕ КАЗАЧЬЕ МОЛОДЕЖНОЕ ОБЪЕДИНЕНИЕ «ВОЛЬНЫЙ ВЕТЕР»</dc:title>
  <dc:creator>User</dc:creator>
  <cp:lastModifiedBy>User</cp:lastModifiedBy>
  <cp:revision>54</cp:revision>
  <dcterms:created xsi:type="dcterms:W3CDTF">2016-10-16T15:18:07Z</dcterms:created>
  <dcterms:modified xsi:type="dcterms:W3CDTF">2016-10-17T17:28:25Z</dcterms:modified>
</cp:coreProperties>
</file>