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78" r:id="rId4"/>
    <p:sldId id="279" r:id="rId5"/>
    <p:sldId id="280" r:id="rId6"/>
    <p:sldId id="261" r:id="rId7"/>
    <p:sldId id="262" r:id="rId8"/>
    <p:sldId id="257" r:id="rId9"/>
    <p:sldId id="258" r:id="rId10"/>
    <p:sldId id="260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69" autoAdjust="0"/>
  </p:normalViewPr>
  <p:slideViewPr>
    <p:cSldViewPr>
      <p:cViewPr varScale="1">
        <p:scale>
          <a:sx n="96" d="100"/>
          <a:sy n="96" d="100"/>
        </p:scale>
        <p:origin x="-36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5FB3DCB-C164-4DCF-868C-9AA9423752C1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CDC8173C-D886-451C-87D9-265045EE2B3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feed?section=search&amp;q=#marmeladmall" TargetMode="External"/><Relationship Id="rId2" Type="http://schemas.openxmlformats.org/officeDocument/2006/relationships/hyperlink" Target="https://vk.com/album-50021239_242863009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k.com/feed?section=search&amp;q=#%D0%A2%D0%B0%D0%B3%D0%B0%D0%BD%D1%80%D0%BE%D0%B3" TargetMode="External"/><Relationship Id="rId4" Type="http://schemas.openxmlformats.org/officeDocument/2006/relationships/hyperlink" Target="https://vk.com/feed?section=search&amp;q=#%D1%82%D1%80%D1%86%D0%9C%D0%B0%D1%80%D0%BC%D0%B5%D0%BB%D0%B0%D0%B4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id49864157" TargetMode="External"/><Relationship Id="rId3" Type="http://schemas.openxmlformats.org/officeDocument/2006/relationships/hyperlink" Target="https://vk.com/feed?section=search&amp;q=#marmeladmall" TargetMode="External"/><Relationship Id="rId7" Type="http://schemas.openxmlformats.org/officeDocument/2006/relationships/hyperlink" Target="http://www.cvrtag.ru/" TargetMode="External"/><Relationship Id="rId2" Type="http://schemas.openxmlformats.org/officeDocument/2006/relationships/hyperlink" Target="https://vk.com/album-50021239_24286300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dimd.ru/departments/&#1090;&#1072;&#1075;&#1072;&#1085;&#1088;&#1086;&#1075;" TargetMode="External"/><Relationship Id="rId11" Type="http://schemas.openxmlformats.org/officeDocument/2006/relationships/image" Target="../media/image22.jpeg"/><Relationship Id="rId5" Type="http://schemas.openxmlformats.org/officeDocument/2006/relationships/hyperlink" Target="https://vk.com/feed?section=search&amp;q=#%D0%A2%D0%B0%D0%B3%D0%B0%D0%BD%D1%80%D0%BE%D0%B3" TargetMode="External"/><Relationship Id="rId10" Type="http://schemas.openxmlformats.org/officeDocument/2006/relationships/image" Target="../media/image21.jpeg"/><Relationship Id="rId4" Type="http://schemas.openxmlformats.org/officeDocument/2006/relationships/hyperlink" Target="https://vk.com/feed?section=search&amp;q=#%D1%82%D1%80%D1%86%D0%9C%D0%B0%D1%80%D0%BC%D0%B5%D0%BB%D0%B0%D0%B4" TargetMode="External"/><Relationship Id="rId9" Type="http://schemas.openxmlformats.org/officeDocument/2006/relationships/image" Target="../media/image2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4"/>
            <a:ext cx="7772400" cy="6192688"/>
          </a:xfrm>
        </p:spPr>
        <p:txBody>
          <a:bodyPr>
            <a:noAutofit/>
          </a:bodyPr>
          <a:lstStyle/>
          <a:p>
            <a:pPr lvl="0"/>
            <a:r>
              <a:rPr lang="ru-RU" sz="1800" dirty="0">
                <a:solidFill>
                  <a:srgbClr val="FF0000"/>
                </a:solidFill>
              </a:rPr>
              <a:t>Наименование организации </a:t>
            </a:r>
            <a:r>
              <a:rPr lang="ru-RU" sz="1800" dirty="0">
                <a:solidFill>
                  <a:schemeClr val="tx1"/>
                </a:solidFill>
              </a:rPr>
              <a:t>(учреждения, предприятия), представляющей программу (проект</a:t>
            </a:r>
            <a:r>
              <a:rPr lang="ru-RU" sz="1800" dirty="0" smtClean="0">
                <a:solidFill>
                  <a:schemeClr val="tx1"/>
                </a:solidFill>
              </a:rPr>
              <a:t>):</a:t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chemeClr val="tx1"/>
                </a:solidFill>
              </a:rPr>
              <a:t>МБУ ДО  ЦВР, ДОО «СКИФ» (союз культуры, истории, фантазии).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 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Ф.И.О</a:t>
            </a:r>
            <a:r>
              <a:rPr lang="ru-RU" sz="1800" dirty="0">
                <a:solidFill>
                  <a:srgbClr val="FF0000"/>
                </a:solidFill>
              </a:rPr>
              <a:t>. автора </a:t>
            </a:r>
            <a:r>
              <a:rPr lang="ru-RU" sz="1800" dirty="0">
                <a:solidFill>
                  <a:schemeClr val="tx1"/>
                </a:solidFill>
              </a:rPr>
              <a:t>программы (проекта):  педагог дополнительного образования МБУ ДО ЦВР </a:t>
            </a:r>
            <a:r>
              <a:rPr lang="ru-RU" sz="1800" dirty="0" err="1">
                <a:solidFill>
                  <a:schemeClr val="tx1"/>
                </a:solidFill>
              </a:rPr>
              <a:t>Ковтунова</a:t>
            </a:r>
            <a:r>
              <a:rPr lang="ru-RU" sz="1800" dirty="0">
                <a:solidFill>
                  <a:schemeClr val="tx1"/>
                </a:solidFill>
              </a:rPr>
              <a:t> Елена Михайловна.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 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Направление </a:t>
            </a:r>
            <a:r>
              <a:rPr lang="ru-RU" sz="1800" dirty="0">
                <a:solidFill>
                  <a:srgbClr val="FF0000"/>
                </a:solidFill>
              </a:rPr>
              <a:t>программы </a:t>
            </a:r>
            <a:r>
              <a:rPr lang="ru-RU" sz="1800" dirty="0">
                <a:solidFill>
                  <a:schemeClr val="tx1"/>
                </a:solidFill>
              </a:rPr>
              <a:t>(проекта): проект, направленный на пропаганду здорового образа жизни в подростково-молодежной среде в городе Таганроге.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 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 smtClean="0">
                <a:solidFill>
                  <a:schemeClr val="tx1"/>
                </a:solidFill>
              </a:rPr>
              <a:t> </a:t>
            </a:r>
            <a:r>
              <a:rPr lang="ru-RU" sz="1800" dirty="0">
                <a:solidFill>
                  <a:srgbClr val="FF0000"/>
                </a:solidFill>
              </a:rPr>
              <a:t>Название программы </a:t>
            </a:r>
            <a:r>
              <a:rPr lang="ru-RU" sz="1800" dirty="0">
                <a:solidFill>
                  <a:schemeClr val="tx1"/>
                </a:solidFill>
              </a:rPr>
              <a:t>(проекта): </a:t>
            </a:r>
            <a:r>
              <a:rPr lang="ru-RU" sz="1800" dirty="0" smtClean="0">
                <a:solidFill>
                  <a:schemeClr val="tx1"/>
                </a:solidFill>
              </a:rPr>
              <a:t/>
            </a:r>
            <a:br>
              <a:rPr lang="ru-RU" sz="1800" dirty="0" smtClean="0">
                <a:solidFill>
                  <a:schemeClr val="tx1"/>
                </a:solidFill>
              </a:rPr>
            </a:br>
            <a:r>
              <a:rPr lang="ru-RU" sz="3600" dirty="0" smtClean="0">
                <a:solidFill>
                  <a:srgbClr val="7030A0"/>
                </a:solidFill>
              </a:rPr>
              <a:t>«</a:t>
            </a:r>
            <a:r>
              <a:rPr lang="ru-RU" sz="3600" dirty="0">
                <a:solidFill>
                  <a:srgbClr val="7030A0"/>
                </a:solidFill>
              </a:rPr>
              <a:t>Здоровое детство – здоровая Россия»</a:t>
            </a:r>
            <a:br>
              <a:rPr lang="ru-RU" sz="3600" dirty="0">
                <a:solidFill>
                  <a:srgbClr val="7030A0"/>
                </a:solidFill>
              </a:rPr>
            </a:br>
            <a:r>
              <a:rPr lang="ru-RU" sz="1800" dirty="0" smtClean="0">
                <a:solidFill>
                  <a:srgbClr val="FF0000"/>
                </a:solidFill>
              </a:rPr>
              <a:t>Контактные </a:t>
            </a:r>
            <a:r>
              <a:rPr lang="ru-RU" sz="1800" dirty="0">
                <a:solidFill>
                  <a:srgbClr val="FF0000"/>
                </a:solidFill>
              </a:rPr>
              <a:t>данные:</a:t>
            </a:r>
            <a:br>
              <a:rPr lang="ru-RU" sz="1800" dirty="0">
                <a:solidFill>
                  <a:srgbClr val="FF0000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- юридический адрес участника Конкурса: ул. Петровская, д.72/ пер. Итальянский, д.4; 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- контактный телефон: (р.) 613-614; 8-903-433-27-88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- контактный телефон автора программы (проекта):  </a:t>
            </a:r>
            <a:r>
              <a:rPr lang="en-US" sz="1800" dirty="0">
                <a:solidFill>
                  <a:schemeClr val="tx1"/>
                </a:solidFill>
              </a:rPr>
              <a:t>e</a:t>
            </a:r>
            <a:r>
              <a:rPr lang="ru-RU" sz="1800" dirty="0">
                <a:solidFill>
                  <a:schemeClr val="tx1"/>
                </a:solidFill>
              </a:rPr>
              <a:t>-</a:t>
            </a:r>
            <a:r>
              <a:rPr lang="en-US" sz="1800" dirty="0">
                <a:solidFill>
                  <a:schemeClr val="tx1"/>
                </a:solidFill>
              </a:rPr>
              <a:t>mail</a:t>
            </a:r>
            <a:r>
              <a:rPr lang="ru-RU" sz="1800" dirty="0">
                <a:solidFill>
                  <a:schemeClr val="tx1"/>
                </a:solidFill>
              </a:rPr>
              <a:t>: </a:t>
            </a:r>
            <a:r>
              <a:rPr lang="en-US" sz="1800" dirty="0" err="1">
                <a:solidFill>
                  <a:schemeClr val="tx1"/>
                </a:solidFill>
              </a:rPr>
              <a:t>skif</a:t>
            </a:r>
            <a:r>
              <a:rPr lang="ru-RU" sz="1800" dirty="0">
                <a:solidFill>
                  <a:schemeClr val="tx1"/>
                </a:solidFill>
              </a:rPr>
              <a:t>-613@</a:t>
            </a:r>
            <a:r>
              <a:rPr lang="en-US" sz="1800" dirty="0">
                <a:solidFill>
                  <a:schemeClr val="tx1"/>
                </a:solidFill>
              </a:rPr>
              <a:t>mail</a:t>
            </a:r>
            <a:r>
              <a:rPr lang="ru-RU" sz="1800" dirty="0">
                <a:solidFill>
                  <a:schemeClr val="tx1"/>
                </a:solidFill>
              </a:rPr>
              <a:t>.</a:t>
            </a:r>
            <a:r>
              <a:rPr lang="en-US" sz="1800" dirty="0" err="1">
                <a:solidFill>
                  <a:schemeClr val="tx1"/>
                </a:solidFill>
              </a:rPr>
              <a:t>ru</a:t>
            </a:r>
            <a:r>
              <a:rPr lang="ru-RU" sz="1800" dirty="0">
                <a:solidFill>
                  <a:schemeClr val="tx1"/>
                </a:solidFill>
              </a:rPr>
              <a:t/>
            </a:r>
            <a:br>
              <a:rPr lang="ru-RU" sz="1800" dirty="0">
                <a:solidFill>
                  <a:schemeClr val="tx1"/>
                </a:solidFill>
              </a:rPr>
            </a:b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11560" y="692697"/>
            <a:ext cx="8136904" cy="2736303"/>
          </a:xfrm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6084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67544" y="404664"/>
            <a:ext cx="8352927" cy="6120680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Целевая аудитория проекта –дети, подростки и молодёжь в возрасте 11 – 18 лет школ, лицеев, гимназий, интернатов, Домов детства, социального приюта, Дома молодого инвалида.</a:t>
            </a:r>
          </a:p>
          <a:p>
            <a:r>
              <a:rPr lang="x-none">
                <a:solidFill>
                  <a:schemeClr val="tx1"/>
                </a:solidFill>
              </a:rPr>
              <a:t>Данная программа призвана показать  достижения физического и духовного совершенства, сделать так, чтобы спорт, здоровье, гармония и красота стал</a:t>
            </a:r>
            <a:r>
              <a:rPr lang="ru-RU" dirty="0">
                <a:solidFill>
                  <a:schemeClr val="tx1"/>
                </a:solidFill>
              </a:rPr>
              <a:t>и составляющей жизни наших детей.</a:t>
            </a:r>
          </a:p>
          <a:p>
            <a:r>
              <a:rPr lang="ru-RU" dirty="0">
                <a:solidFill>
                  <a:schemeClr val="tx1"/>
                </a:solidFill>
              </a:rPr>
              <a:t>Педагогами Центра внешкольной работы разработаны сценарии различных спортивных, туристических, профилактических мероприятий, способствующих оздоровлению детей и подростков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r>
              <a:rPr lang="ru-RU" dirty="0">
                <a:solidFill>
                  <a:schemeClr val="tx1"/>
                </a:solidFill>
              </a:rPr>
              <a:t>Координационно-методический отдел ЦВР  получил 9 грантов,</a:t>
            </a:r>
          </a:p>
          <a:p>
            <a:r>
              <a:rPr lang="ru-RU" dirty="0">
                <a:solidFill>
                  <a:schemeClr val="tx1"/>
                </a:solidFill>
              </a:rPr>
              <a:t> разработал более </a:t>
            </a:r>
            <a:r>
              <a:rPr lang="ru-RU" dirty="0" smtClean="0">
                <a:solidFill>
                  <a:schemeClr val="tx1"/>
                </a:solidFill>
              </a:rPr>
              <a:t>15 </a:t>
            </a:r>
            <a:r>
              <a:rPr lang="ru-RU" dirty="0">
                <a:solidFill>
                  <a:schemeClr val="tx1"/>
                </a:solidFill>
              </a:rPr>
              <a:t>программ, которые  отвечают стремлениям детей к самовыражению, объединению и признанию их роли в обществе, решают задачи социализации подрастающего поколения. Они предусматривают комплексную реализацию воспитательных, креативных, оздоровительных и коммуникативных задач.</a:t>
            </a:r>
          </a:p>
          <a:p>
            <a:endParaRPr lang="ru-RU" dirty="0" smtClean="0"/>
          </a:p>
          <a:p>
            <a:endParaRPr lang="ru-RU" sz="3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1035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79444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570392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Педагоги координационно-методического отделение</a:t>
            </a:r>
            <a:br>
              <a:rPr lang="ru-RU" sz="2400" dirty="0" smtClean="0">
                <a:solidFill>
                  <a:schemeClr val="tx1"/>
                </a:solidFill>
              </a:rPr>
            </a:b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1412776"/>
            <a:ext cx="88569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solidFill>
                  <a:schemeClr val="tx1"/>
                </a:solidFill>
              </a:rPr>
              <a:t>Волвенко</a:t>
            </a:r>
            <a:r>
              <a:rPr lang="ru-RU" dirty="0" smtClean="0">
                <a:solidFill>
                  <a:schemeClr val="tx1"/>
                </a:solidFill>
              </a:rPr>
              <a:t> Наталья Николаевна –заведующая координационно – методического отделения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Ковтунова</a:t>
            </a:r>
            <a:r>
              <a:rPr lang="ru-RU" dirty="0" smtClean="0"/>
              <a:t> Елена Михайловна – руководитель ДОО «СКИФ»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solidFill>
                  <a:schemeClr val="tx1"/>
                </a:solidFill>
              </a:rPr>
              <a:t>Пальчун</a:t>
            </a:r>
            <a:r>
              <a:rPr lang="ru-RU" dirty="0" smtClean="0">
                <a:solidFill>
                  <a:schemeClr val="tx1"/>
                </a:solidFill>
              </a:rPr>
              <a:t> Виктория Викторовна – редактор газеты «СКИФ-экспресс»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Резник Татьяна Ивановна, Демченко Варвара Степановна – руководитель направления «Лидер»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solidFill>
                  <a:schemeClr val="tx1"/>
                </a:solidFill>
              </a:rPr>
              <a:t>Боровкова</a:t>
            </a:r>
            <a:r>
              <a:rPr lang="ru-RU" dirty="0" smtClean="0">
                <a:solidFill>
                  <a:schemeClr val="tx1"/>
                </a:solidFill>
              </a:rPr>
              <a:t> Анна Романовна – руководитель «Эко-центра»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Фоменко Карина Вадимовна и </a:t>
            </a:r>
            <a:r>
              <a:rPr lang="ru-RU" dirty="0" err="1" smtClean="0"/>
              <a:t>Тарабарова</a:t>
            </a:r>
            <a:r>
              <a:rPr lang="ru-RU" dirty="0" smtClean="0"/>
              <a:t> Ирина Владимировна – руководители краеведческого центра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>
                <a:solidFill>
                  <a:schemeClr val="tx1"/>
                </a:solidFill>
              </a:rPr>
              <a:t>Кирсаненко</a:t>
            </a:r>
            <a:r>
              <a:rPr lang="ru-RU" dirty="0" smtClean="0">
                <a:solidFill>
                  <a:schemeClr val="tx1"/>
                </a:solidFill>
              </a:rPr>
              <a:t> Андрей Николаевич – руководитель спорт – центра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err="1" smtClean="0"/>
              <a:t>Чупахина</a:t>
            </a:r>
            <a:r>
              <a:rPr lang="ru-RU" dirty="0" smtClean="0"/>
              <a:t> Ирина Юрьевна – психолог - практик</a:t>
            </a:r>
            <a:r>
              <a:rPr lang="ru-RU" dirty="0" smtClean="0">
                <a:solidFill>
                  <a:schemeClr val="tx1"/>
                </a:solidFill>
              </a:rPr>
              <a:t/>
            </a:r>
            <a:br>
              <a:rPr lang="ru-RU" dirty="0" smtClean="0">
                <a:solidFill>
                  <a:schemeClr val="tx1"/>
                </a:solidFill>
              </a:rPr>
            </a:b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368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Users\КМО3\Desktop\Новая папка\КМО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32656"/>
            <a:ext cx="8424936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2620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72067" y="836712"/>
            <a:ext cx="7408333" cy="5289451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  Главными помощниками педагогов являются ребята волонтёрского отряда «Открытые сердца»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42637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Picture 4" descr="D:\картинки\ЛОГОТИП\эмблема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6840760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363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404664"/>
            <a:ext cx="8568951" cy="5721499"/>
          </a:xfrm>
        </p:spPr>
        <p:txBody>
          <a:bodyPr>
            <a:normAutofit fontScale="85000" lnSpcReduction="20000"/>
          </a:bodyPr>
          <a:lstStyle/>
          <a:p>
            <a:r>
              <a:rPr lang="ru-RU" b="1" u="sng" dirty="0"/>
              <a:t>ЦЕЛИ И ЗАДАЧИ ПРОГРАММЫ:</a:t>
            </a:r>
            <a:endParaRPr lang="ru-RU" dirty="0"/>
          </a:p>
          <a:p>
            <a:r>
              <a:rPr lang="ru-RU" i="1" dirty="0"/>
              <a:t> </a:t>
            </a:r>
            <a:endParaRPr lang="ru-RU" dirty="0"/>
          </a:p>
          <a:p>
            <a:r>
              <a:rPr lang="ru-RU" dirty="0"/>
              <a:t>	</a:t>
            </a:r>
            <a:r>
              <a:rPr lang="ru-RU" b="1" dirty="0"/>
              <a:t>ЦЕЛЬ</a:t>
            </a:r>
            <a:r>
              <a:rPr lang="ru-RU" dirty="0"/>
              <a:t>: Создание условий для формирования у детей и подростков осознания необходимости  здорового образа жизни и поиск оптимальных средств сохранения и укрепления физического, психологического и социального здоровья, как основ для самоопределения школьников в будущем.</a:t>
            </a:r>
          </a:p>
          <a:p>
            <a:r>
              <a:rPr lang="ru-RU" dirty="0"/>
              <a:t>	</a:t>
            </a:r>
            <a:r>
              <a:rPr lang="ru-RU" b="1" dirty="0"/>
              <a:t>ЗАДАЧИ</a:t>
            </a:r>
            <a:r>
              <a:rPr lang="ru-RU" dirty="0"/>
              <a:t>:	</a:t>
            </a:r>
          </a:p>
          <a:p>
            <a:pPr lvl="0"/>
            <a:r>
              <a:rPr lang="ru-RU" dirty="0"/>
              <a:t>Максимальное включение детей и подростков в спортивно-оздоровительную деятельность;</a:t>
            </a:r>
          </a:p>
          <a:p>
            <a:pPr lvl="0"/>
            <a:r>
              <a:rPr lang="ru-RU" dirty="0"/>
              <a:t>Снижение уровня заболеваемости детей школьного возраста;</a:t>
            </a:r>
          </a:p>
          <a:p>
            <a:pPr lvl="0"/>
            <a:r>
              <a:rPr lang="ru-RU" dirty="0"/>
              <a:t>Повышение уровня знаний о здоровом образе жизни;</a:t>
            </a:r>
          </a:p>
          <a:p>
            <a:pPr lvl="0"/>
            <a:r>
              <a:rPr lang="ru-RU" dirty="0"/>
              <a:t>Формирование у подростков активной жизненной позиции;</a:t>
            </a:r>
          </a:p>
          <a:p>
            <a:pPr lvl="0"/>
            <a:r>
              <a:rPr lang="ru-RU" dirty="0"/>
              <a:t>Пропаганда и популяризация ЗОЖ; </a:t>
            </a:r>
          </a:p>
          <a:p>
            <a:pPr lvl="0"/>
            <a:r>
              <a:rPr lang="ru-RU" dirty="0"/>
              <a:t>Профилактика вредных привычек и асоциального поведения подростков;</a:t>
            </a:r>
          </a:p>
          <a:p>
            <a:pPr lvl="0"/>
            <a:r>
              <a:rPr lang="ru-RU" dirty="0"/>
              <a:t>Поиск новых форм работы с родителями с целью вовлечения их в совместную деятельность;</a:t>
            </a:r>
          </a:p>
          <a:p>
            <a:pPr lvl="0"/>
            <a:r>
              <a:rPr lang="ru-RU" dirty="0"/>
              <a:t>Привлечение внимание общественности к проблеме сохранения и укрепления здоровья детей.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5987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476672"/>
            <a:ext cx="8640959" cy="5976664"/>
          </a:xfrm>
        </p:spPr>
        <p:txBody>
          <a:bodyPr>
            <a:normAutofit fontScale="85000" lnSpcReduction="20000"/>
          </a:bodyPr>
          <a:lstStyle/>
          <a:p>
            <a:r>
              <a:rPr lang="ru-RU" b="1" u="sng" dirty="0"/>
              <a:t>МЕТОДЫ РЕАЛИЗАЦИИ ПРОГРАММЫ:</a:t>
            </a:r>
            <a:endParaRPr lang="ru-RU" dirty="0"/>
          </a:p>
          <a:p>
            <a:r>
              <a:rPr lang="ru-RU" dirty="0"/>
              <a:t>	</a:t>
            </a:r>
          </a:p>
          <a:p>
            <a:r>
              <a:rPr lang="x-none"/>
              <a:t>Для успешной реализации идеи  </a:t>
            </a:r>
            <a:r>
              <a:rPr lang="ru-RU" dirty="0"/>
              <a:t>программы «Здоровое детство – здоровая Россия»</a:t>
            </a:r>
            <a:r>
              <a:rPr lang="x-none"/>
              <a:t>,</a:t>
            </a:r>
            <a:r>
              <a:rPr lang="ru-RU" dirty="0"/>
              <a:t> в детском объединении СКИФ разработаны сценарии различных спортивных, оздоровительных, туристических, профилактических мероприятий, которые являются комплексным подходом в реализации направления «Спорт». </a:t>
            </a:r>
          </a:p>
          <a:p>
            <a:r>
              <a:rPr lang="ru-RU" dirty="0"/>
              <a:t>Реализация данного проекта позволит</a:t>
            </a:r>
            <a:r>
              <a:rPr lang="x-none"/>
              <a:t> систематически вести просветительскую работу, целенаправленно воспитывать установку на здоровый образ жизни, формировать понятие о здоровье, как о жизненной ценности, вести профилактику девиантного поведения, формировать социальную активность, воздействовать на сохранение и укрепление здоровья ребенка. Данная программа призвана показать  достижения физического и духовного совершенства, сделать так, чтобы спорт, здоровье, гармония и красота стал</a:t>
            </a:r>
            <a:r>
              <a:rPr lang="ru-RU" dirty="0"/>
              <a:t>и составляющей жизни наших детей</a:t>
            </a:r>
            <a:r>
              <a:rPr lang="x-none"/>
              <a:t>.</a:t>
            </a:r>
            <a:endParaRPr lang="ru-RU" dirty="0"/>
          </a:p>
          <a:p>
            <a:r>
              <a:rPr lang="ru-RU" dirty="0"/>
              <a:t>Педагогами ЦВР на протяжении более 15 лет ведется спортивно-оздоровительная работа по двум направлениям:</a:t>
            </a:r>
          </a:p>
          <a:p>
            <a:pPr lvl="0"/>
            <a:r>
              <a:rPr lang="ru-RU" dirty="0"/>
              <a:t>Спортивно-оздоровительная деятельность</a:t>
            </a:r>
          </a:p>
          <a:p>
            <a:pPr lvl="0"/>
            <a:r>
              <a:rPr lang="ru-RU" dirty="0"/>
              <a:t>Профилактические игры-тренинги вредных привычек и асоциального поведения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7247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404664"/>
            <a:ext cx="8712967" cy="6192688"/>
          </a:xfrm>
        </p:spPr>
        <p:txBody>
          <a:bodyPr>
            <a:normAutofit fontScale="47500" lnSpcReduction="20000"/>
          </a:bodyPr>
          <a:lstStyle/>
          <a:p>
            <a:r>
              <a:rPr lang="ru-RU" sz="2500" dirty="0">
                <a:solidFill>
                  <a:schemeClr val="tx1"/>
                </a:solidFill>
              </a:rPr>
              <a:t>Развитие полноценной личности немыслимо без сохранения и поддержания здоровья. Отсутствие здоровья часто лежит в основе отчуждения, ограниченной коммуникации, недостаточного самоуважения. Сохранение здоровья каждого - залог здоровья нации. </a:t>
            </a:r>
          </a:p>
          <a:p>
            <a:r>
              <a:rPr lang="ru-RU" sz="2500" dirty="0">
                <a:solidFill>
                  <a:schemeClr val="tx1"/>
                </a:solidFill>
              </a:rPr>
              <a:t>Статистические данные за последние годы показывают высокую заболеваемость детского населения. Анализ показывает, что это обусловлено ухудшением социально-экономической обстановки, обострением проблем рационального питания, снижение уровня здоровья родителей и детей, наследственностью. У учащихся и их родителей слабо сформировано ценностное отношение к своему здоровью, что объясняется недостаточной пропагандой педагогических и медицинских знаний, здорового образа жизни. </a:t>
            </a:r>
          </a:p>
          <a:p>
            <a:r>
              <a:rPr lang="ru-RU" sz="2500" dirty="0">
                <a:solidFill>
                  <a:schemeClr val="tx1"/>
                </a:solidFill>
              </a:rPr>
              <a:t>В переходный период российского общества молодое поколение находится в очень сложной социально-психологической ситуации. В значительной мере разрушены прежние устаревшие стереотипы поведения, нормативные и ценностные ориентиры. Молодые люди утрачивают ощущение смысла происходящего и не имеют определенных жизненных навыков, которые позволили бы сохранить свою индивидуальность и сформировать здоровый и эффективный жизненный стиль. Молодежь и, особенно, подростки, находясь в стрессовых ситуациях, не готовы к их преодолению. Это побуждает искать средства, помогающие уходить от тягостных переживаний. В данной ситуации на первое место вышли алкоголизм, наркомания, курение. В этом и проявляется </a:t>
            </a:r>
            <a:r>
              <a:rPr lang="ru-RU" sz="2500" i="1" dirty="0">
                <a:solidFill>
                  <a:schemeClr val="tx1"/>
                </a:solidFill>
              </a:rPr>
              <a:t>актуальность</a:t>
            </a:r>
            <a:r>
              <a:rPr lang="ru-RU" sz="2500" dirty="0">
                <a:solidFill>
                  <a:schemeClr val="tx1"/>
                </a:solidFill>
              </a:rPr>
              <a:t> проблемы. Кроме того, на данный момент Россия занимает лидирующее место по употреблению и производству табака и алкоголя.  А количество наркоманов в нашей стране с каждым годом неуклонно растет.</a:t>
            </a:r>
          </a:p>
          <a:p>
            <a:r>
              <a:rPr lang="ru-RU" sz="2500" dirty="0">
                <a:solidFill>
                  <a:schemeClr val="tx1"/>
                </a:solidFill>
              </a:rPr>
              <a:t>Социально-экономическая ситуация в стране отражается не только на материальном положении граждан, но и на физическом, культурном и духовном здоровье общества. От того, какой образ жизни ведет ребенок и его семья сейчас, зависит будущее России.</a:t>
            </a:r>
          </a:p>
          <a:p>
            <a:r>
              <a:rPr lang="ru-RU" sz="2500" dirty="0">
                <a:solidFill>
                  <a:schemeClr val="tx1"/>
                </a:solidFill>
              </a:rPr>
              <a:t>Сегодня имеется ряд факторов, отрицательно влияющих на развитие физической культуры и спорта, и проблем, требующих неотложного решения, в частности:</a:t>
            </a:r>
          </a:p>
          <a:p>
            <a:r>
              <a:rPr lang="ru-RU" sz="2500" dirty="0">
                <a:solidFill>
                  <a:schemeClr val="tx1"/>
                </a:solidFill>
              </a:rPr>
              <a:t>	- недостаточное привлечение населения к регулярным занятиям физической культурой;</a:t>
            </a:r>
          </a:p>
          <a:p>
            <a:r>
              <a:rPr lang="ru-RU" sz="2500" dirty="0">
                <a:solidFill>
                  <a:schemeClr val="tx1"/>
                </a:solidFill>
              </a:rPr>
              <a:t>	- несоответствие уровня материальной базы и инфраструктуры физической культуры и спорта задачам развития массового спорта в стране, а также ее моральное и физическое старение;</a:t>
            </a:r>
          </a:p>
          <a:p>
            <a:r>
              <a:rPr lang="ru-RU" sz="2500" dirty="0">
                <a:solidFill>
                  <a:schemeClr val="tx1"/>
                </a:solidFill>
              </a:rPr>
              <a:t>	Значимость данной проблемы подчеркнута в Концепции Федеральной целевой программы  «Развитие физической культуры и спорта в РФ на 2006-2015 годы». Формирование ЗОЖ становится неотъемлемой частью воспитания всесторонне развитой личности. Такие формы работы, как организация различных спортивных мероприятий, профилактика асоциального поведения, предупреждение употребления </a:t>
            </a:r>
            <a:r>
              <a:rPr lang="ru-RU" sz="2500" dirty="0" err="1">
                <a:solidFill>
                  <a:schemeClr val="tx1"/>
                </a:solidFill>
              </a:rPr>
              <a:t>психоактивных</a:t>
            </a:r>
            <a:r>
              <a:rPr lang="ru-RU" sz="2500" dirty="0">
                <a:solidFill>
                  <a:schemeClr val="tx1"/>
                </a:solidFill>
              </a:rPr>
              <a:t> веществ, показали свою эффективность на практике. </a:t>
            </a:r>
          </a:p>
          <a:p>
            <a:r>
              <a:rPr lang="ru-RU" sz="2500" dirty="0">
                <a:solidFill>
                  <a:schemeClr val="tx1"/>
                </a:solidFill>
              </a:rPr>
              <a:t>	Именно городской детской общественной организации СКИФ более 15 лет удается находить способы включения учащихся школ города в спортивно-оздоровительную деятельность. Педагогами разработаны программы, игровые соревнования, комплекс спортивных игр, сценарии </a:t>
            </a:r>
            <a:r>
              <a:rPr lang="ru-RU" sz="2500" dirty="0" err="1">
                <a:solidFill>
                  <a:schemeClr val="tx1"/>
                </a:solidFill>
              </a:rPr>
              <a:t>туристко</a:t>
            </a:r>
            <a:r>
              <a:rPr lang="ru-RU" sz="2500" dirty="0">
                <a:solidFill>
                  <a:schemeClr val="tx1"/>
                </a:solidFill>
              </a:rPr>
              <a:t>-краеведческих мероприятий. </a:t>
            </a:r>
          </a:p>
          <a:p>
            <a:r>
              <a:rPr lang="ru-RU" sz="2500" dirty="0">
                <a:solidFill>
                  <a:schemeClr val="tx1"/>
                </a:solidFill>
              </a:rPr>
              <a:t>Разрабатываются и внедряются новые социальные, культурные, образовательные программы, направленные на формирование у детей и подростков понимания ценности своего здоровья, здоровья нации. Наша программа является одной из них.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7504" y="6381328"/>
            <a:ext cx="8579296" cy="28803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926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404664"/>
            <a:ext cx="8424935" cy="5721499"/>
          </a:xfrm>
        </p:spPr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/>
                </a:solidFill>
              </a:rPr>
              <a:t>За годы существования ДО «Скиф» </a:t>
            </a:r>
            <a:r>
              <a:rPr lang="ru-RU" b="1" i="1" dirty="0">
                <a:solidFill>
                  <a:schemeClr val="tx1"/>
                </a:solidFill>
              </a:rPr>
              <a:t>стали традиционными соревнования</a:t>
            </a:r>
            <a:r>
              <a:rPr lang="ru-RU" dirty="0">
                <a:solidFill>
                  <a:schemeClr val="tx1"/>
                </a:solidFill>
              </a:rPr>
              <a:t>: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по легкой атлетике, 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пионерболу, 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мини-футболу, 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баскетболу, 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теннисные и шахматные турниры; 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мероприятия и спортивные праздники (открытие Спартакиады,  «Веселые старты», эстафеты «Папа, мама, я – спортивная семья», «СКИФ - экстрим», «Туристической тропою», «Игровое многоборье», «</a:t>
            </a:r>
            <a:r>
              <a:rPr lang="ru-RU" dirty="0" err="1">
                <a:solidFill>
                  <a:schemeClr val="tx1"/>
                </a:solidFill>
              </a:rPr>
              <a:t>Спорттин</a:t>
            </a:r>
            <a:r>
              <a:rPr lang="ru-RU" dirty="0">
                <a:solidFill>
                  <a:schemeClr val="tx1"/>
                </a:solidFill>
              </a:rPr>
              <a:t>» и др.); 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акции по пропаганде ЗОЖ «Скажи наркотикам: «Нет!», психологический КВН «Здоровому все здорово!» 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Оформлена книга скифских спортивных рекордов. </a:t>
            </a:r>
          </a:p>
          <a:p>
            <a:r>
              <a:rPr lang="ru-RU" dirty="0">
                <a:solidFill>
                  <a:schemeClr val="tx1"/>
                </a:solidFill>
              </a:rPr>
              <a:t> </a:t>
            </a:r>
            <a:r>
              <a:rPr lang="ru-RU" dirty="0" smtClean="0">
                <a:solidFill>
                  <a:schemeClr val="tx1"/>
                </a:solidFill>
              </a:rPr>
              <a:t>Фестивали настольных и дворовых  игр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b="1" dirty="0">
                <a:solidFill>
                  <a:schemeClr val="tx1"/>
                </a:solidFill>
              </a:rPr>
              <a:t>2.</a:t>
            </a:r>
            <a:r>
              <a:rPr lang="ru-RU" dirty="0">
                <a:solidFill>
                  <a:schemeClr val="tx1"/>
                </a:solidFill>
              </a:rPr>
              <a:t> За истекший </a:t>
            </a:r>
            <a:r>
              <a:rPr lang="ru-RU" dirty="0" smtClean="0">
                <a:solidFill>
                  <a:schemeClr val="tx1"/>
                </a:solidFill>
              </a:rPr>
              <a:t>период (с 2015  года) </a:t>
            </a:r>
            <a:r>
              <a:rPr lang="ru-RU" dirty="0">
                <a:solidFill>
                  <a:schemeClr val="tx1"/>
                </a:solidFill>
              </a:rPr>
              <a:t>были проведены 12 спортивных мероприятий и профилактических акций с общим количеством участников </a:t>
            </a:r>
            <a:r>
              <a:rPr lang="ru-RU" dirty="0" smtClean="0">
                <a:solidFill>
                  <a:schemeClr val="tx1"/>
                </a:solidFill>
              </a:rPr>
              <a:t>7000 </a:t>
            </a:r>
            <a:r>
              <a:rPr lang="ru-RU" dirty="0">
                <a:solidFill>
                  <a:schemeClr val="tx1"/>
                </a:solidFill>
              </a:rPr>
              <a:t>человек.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1035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5694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404664"/>
            <a:ext cx="8568951" cy="6192688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МЕТОДЫ РЕАЛИЗАЦИИ ПРОГРАММЫ: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	</a:t>
            </a:r>
          </a:p>
          <a:p>
            <a:r>
              <a:rPr lang="x-none">
                <a:solidFill>
                  <a:schemeClr val="tx1"/>
                </a:solidFill>
              </a:rPr>
              <a:t>Для успешной реализации идеи  </a:t>
            </a:r>
            <a:r>
              <a:rPr lang="ru-RU" dirty="0">
                <a:solidFill>
                  <a:schemeClr val="tx1"/>
                </a:solidFill>
              </a:rPr>
              <a:t>программы «Здоровое детство – здоровая Россия»</a:t>
            </a:r>
            <a:r>
              <a:rPr lang="x-none">
                <a:solidFill>
                  <a:schemeClr val="tx1"/>
                </a:solidFill>
              </a:rPr>
              <a:t>,</a:t>
            </a:r>
            <a:r>
              <a:rPr lang="ru-RU" dirty="0">
                <a:solidFill>
                  <a:schemeClr val="tx1"/>
                </a:solidFill>
              </a:rPr>
              <a:t> в детском объединении СКИФ разработаны сценарии различных спортивных, оздоровительных, туристических, профилактических мероприятий, которые являются комплексным подходом в реализации направления «Спорт». </a:t>
            </a:r>
          </a:p>
          <a:p>
            <a:r>
              <a:rPr lang="ru-RU" dirty="0">
                <a:solidFill>
                  <a:schemeClr val="tx1"/>
                </a:solidFill>
              </a:rPr>
              <a:t>Реализация данного проекта позволит</a:t>
            </a:r>
            <a:r>
              <a:rPr lang="x-none">
                <a:solidFill>
                  <a:schemeClr val="tx1"/>
                </a:solidFill>
              </a:rPr>
              <a:t> систематически вести просветительскую работу, целенаправленно воспитывать установку на здоровый образ жизни, формировать понятие о здоровье, как о жизненной ценности, вести профилактику девиантного поведения, формировать социальную активность, воздействовать на сохранение и укрепление здоровья ребенка. Данная программа призвана показать  достижения физического и духовного совершенства, сделать так, чтобы спорт, здоровье, гармония и красота стал</a:t>
            </a:r>
            <a:r>
              <a:rPr lang="ru-RU" dirty="0">
                <a:solidFill>
                  <a:schemeClr val="tx1"/>
                </a:solidFill>
              </a:rPr>
              <a:t>и составляющей жизни наших детей</a:t>
            </a:r>
            <a:r>
              <a:rPr lang="x-none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Педагогами ЦВР на протяжении более 15 лет ведется спортивно-оздоровительная работа по двум направлениям: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Спортивно-оздоровительная деятельность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Профилактические игры-тренинги вредных привычек и асоциального поведения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63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9388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404664"/>
            <a:ext cx="8568951" cy="6264696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>
                <a:solidFill>
                  <a:schemeClr val="tx1"/>
                </a:solidFill>
              </a:rPr>
              <a:t>Профилактические игры-тренинги вредных привычек и асоциального поведения. 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Здоровье – это, по определению Всемирной организации здравоохранения, состояние полного физического, духовного и социального благополучия, а не только отсутствие болезни или физических недостатков. По ее же утверждению, здоровье человека лишь на 10 % зависит от качества медицинского обслуживания; на 20% определяется наследственностью, на 20% - состоянием окружающей среды и на 50 % - образом жизни.</a:t>
            </a:r>
          </a:p>
          <a:p>
            <a:r>
              <a:rPr lang="ru-RU" dirty="0">
                <a:solidFill>
                  <a:schemeClr val="tx1"/>
                </a:solidFill>
              </a:rPr>
              <a:t>Какой образ жизни будет вести ребенок, зависит, прежде всего, от его ближайшего окружения от социальной среды, в которой он находится. Для ребенка средой, в которой он проводит более 70 % активного времени, является школа, в связи с этим на педагогов ложится большая ответственность. Детское объединение «СКИФ» активно сотрудничает со школами города. Ежегодно в отрядах СКИФ проводятся социальные акции, профилактические тренинги, игры, психологические КВН, направленные на профилактику вредных привычек и асоциального поведения: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Тренинг «Скажи наркотикам: «Нет!», 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Тренинг «Правда о табаке»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Профилактический тренинг «Здоровым быть модно!»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Психологический КВН «Здоров сегодня – здоров всегда»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Ток-шоу «Жить без наркотиков – это по-нашему»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Конференция исследовательских работ школьников «Человек и его здоровье»</a:t>
            </a:r>
          </a:p>
          <a:p>
            <a:r>
              <a:rPr lang="ru-RU" dirty="0">
                <a:solidFill>
                  <a:schemeClr val="tx1"/>
                </a:solidFill>
              </a:rPr>
              <a:t>В этом учебном году была силами старшеклассников реализована социальная акция «Мы – за здоровую  нацию! Мы – за благополучие России!» в МОБУ СОШ №25, проект которой принимает участие в Областном этапе XII Всероссийской акции «Я – гражданин России». В ходе работы были проведены </a:t>
            </a:r>
          </a:p>
          <a:p>
            <a:r>
              <a:rPr lang="ru-RU" dirty="0">
                <a:solidFill>
                  <a:schemeClr val="tx1"/>
                </a:solidFill>
              </a:rPr>
              <a:t>Гипотеза данной работы такова: проведение социальных акций, направленных на формирование здорового образа жизни, поможет привлечь внимание детей и подростков к данной проблеме.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63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0867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692696"/>
            <a:ext cx="8712967" cy="5832648"/>
          </a:xfrm>
        </p:spPr>
        <p:txBody>
          <a:bodyPr>
            <a:normAutofit fontScale="92500"/>
          </a:bodyPr>
          <a:lstStyle/>
          <a:p>
            <a:r>
              <a:rPr lang="ru-RU" dirty="0">
                <a:solidFill>
                  <a:schemeClr val="tx1"/>
                </a:solidFill>
              </a:rPr>
              <a:t>С помощью данного проекта мы: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Продемонстрировали всю масштабность вреда курения, наркомании, алкоголизма 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Попытались донести, что быть вежливым, милосердным, чутким необходимо в современном обществе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Проанализировали уровень нравственного и физического воспитания учащихся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Проанализировали различный материал по изучаемой проблеме 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Убедились в важности и актуальности проблемы</a:t>
            </a:r>
          </a:p>
          <a:p>
            <a:pPr lvl="0"/>
            <a:r>
              <a:rPr lang="ru-RU" dirty="0">
                <a:solidFill>
                  <a:schemeClr val="tx1"/>
                </a:solidFill>
              </a:rPr>
              <a:t>Самостоятельно реализовали свои социальные проекты, в которых задействовали большинство учащихся (95%) </a:t>
            </a:r>
          </a:p>
          <a:p>
            <a:r>
              <a:rPr lang="ru-RU" dirty="0">
                <a:solidFill>
                  <a:schemeClr val="tx1"/>
                </a:solidFill>
              </a:rPr>
              <a:t>Большая профилактическая работа среди подростков детским объединением СКИФ позволяет расширить возможности только образовательного учреждения – школы.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35436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1916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476672"/>
            <a:ext cx="8424935" cy="6120680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b="1" u="sng" dirty="0">
                <a:solidFill>
                  <a:schemeClr val="tx1"/>
                </a:solidFill>
              </a:rPr>
              <a:t>ОЖИДАЕМЫЕ РЕЗУЛЬТАТЫ В ХОДЕ РЕАЛИЗАЦИИ ПРОГРАММЫ:</a:t>
            </a:r>
            <a:endParaRPr lang="ru-RU" dirty="0">
              <a:solidFill>
                <a:schemeClr val="tx1"/>
              </a:solidFill>
            </a:endParaRPr>
          </a:p>
          <a:p>
            <a:pPr algn="ctr"/>
            <a:r>
              <a:rPr lang="ru-RU" i="1" dirty="0">
                <a:solidFill>
                  <a:schemeClr val="tx1"/>
                </a:solidFill>
              </a:rPr>
              <a:t> </a:t>
            </a:r>
            <a:endParaRPr lang="ru-RU" dirty="0">
              <a:solidFill>
                <a:schemeClr val="tx1"/>
              </a:solidFill>
            </a:endParaRPr>
          </a:p>
          <a:p>
            <a:pPr lvl="0" algn="ctr"/>
            <a:r>
              <a:rPr lang="ru-RU" dirty="0">
                <a:solidFill>
                  <a:schemeClr val="tx1"/>
                </a:solidFill>
              </a:rPr>
              <a:t>Максимальное включение учащихся школ города в спортивно-оздоровительную деятельность.</a:t>
            </a:r>
          </a:p>
          <a:p>
            <a:pPr lvl="0" algn="ctr"/>
            <a:r>
              <a:rPr lang="x-none">
                <a:solidFill>
                  <a:schemeClr val="tx1"/>
                </a:solidFill>
              </a:rPr>
              <a:t>Снижение уровня заболеваемости детей школьного возраста.</a:t>
            </a:r>
            <a:endParaRPr lang="ru-RU" dirty="0">
              <a:solidFill>
                <a:schemeClr val="tx1"/>
              </a:solidFill>
            </a:endParaRPr>
          </a:p>
          <a:p>
            <a:pPr lvl="0" algn="ctr"/>
            <a:r>
              <a:rPr lang="ru-RU" dirty="0">
                <a:solidFill>
                  <a:schemeClr val="tx1"/>
                </a:solidFill>
              </a:rPr>
              <a:t>Усиление психологической мотивации к ведению здорового образа жизни.</a:t>
            </a:r>
          </a:p>
          <a:p>
            <a:pPr lvl="0" algn="ctr"/>
            <a:r>
              <a:rPr lang="ru-RU" dirty="0">
                <a:solidFill>
                  <a:schemeClr val="tx1"/>
                </a:solidFill>
              </a:rPr>
              <a:t>Повышение уровня пропаганды ЗОЖ, как компонента профилактической работы по предупреждению асоциального поведения детей и вредных привычек.</a:t>
            </a:r>
          </a:p>
          <a:p>
            <a:pPr lvl="0" algn="ctr"/>
            <a:r>
              <a:rPr lang="ru-RU" dirty="0">
                <a:solidFill>
                  <a:schemeClr val="tx1"/>
                </a:solidFill>
              </a:rPr>
              <a:t>Расширение информативного поля знаний о последствиях употребления наркотиков, алкоголя, курения.</a:t>
            </a:r>
          </a:p>
          <a:p>
            <a:pPr lvl="0" algn="ctr"/>
            <a:r>
              <a:rPr lang="x-none">
                <a:solidFill>
                  <a:schemeClr val="tx1"/>
                </a:solidFill>
              </a:rPr>
              <a:t>Формирование здорового образа жизни в семье</a:t>
            </a:r>
            <a:r>
              <a:rPr lang="ru-RU" dirty="0">
                <a:solidFill>
                  <a:schemeClr val="tx1"/>
                </a:solidFill>
              </a:rPr>
              <a:t> и привлечение родителей к совместным спортивным мероприятиям.</a:t>
            </a:r>
          </a:p>
          <a:p>
            <a:pPr lvl="0" algn="ctr"/>
            <a:r>
              <a:rPr lang="ru-RU" dirty="0">
                <a:solidFill>
                  <a:schemeClr val="tx1"/>
                </a:solidFill>
              </a:rPr>
              <a:t>Привлечение внимание общественности к проблеме сохранения и укрепления здоровья детей.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1035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45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620688"/>
            <a:ext cx="8280919" cy="58326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823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908721"/>
            <a:ext cx="84969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«Фестиваль </a:t>
            </a:r>
            <a:r>
              <a:rPr lang="ru-RU" sz="2000" b="1" dirty="0" smtClean="0"/>
              <a:t>настольных </a:t>
            </a:r>
            <a:r>
              <a:rPr lang="ru-RU" sz="2000" b="1" dirty="0"/>
              <a:t>игры»</a:t>
            </a:r>
            <a:endParaRPr lang="ru-RU" sz="2000" dirty="0"/>
          </a:p>
          <a:p>
            <a:r>
              <a:rPr lang="ru-RU" sz="2000" dirty="0" smtClean="0"/>
              <a:t>Уже стали традиционными </a:t>
            </a:r>
            <a:r>
              <a:rPr lang="ru-RU" sz="2000" dirty="0"/>
              <a:t>чемпионаты по скоростной сборке  </a:t>
            </a:r>
            <a:r>
              <a:rPr lang="ru-RU" sz="2000" dirty="0" err="1"/>
              <a:t>пазлов</a:t>
            </a:r>
            <a:r>
              <a:rPr lang="ru-RU" sz="2000" dirty="0"/>
              <a:t> и настольных игр. Учащиеся 5-х классов состязались только  в скоростной сборке </a:t>
            </a:r>
            <a:r>
              <a:rPr lang="ru-RU" sz="2000" dirty="0" err="1"/>
              <a:t>пазлов</a:t>
            </a:r>
            <a:r>
              <a:rPr lang="ru-RU" sz="2000" dirty="0"/>
              <a:t>. За полтора часа необходимо было собрать мозаику из 240 элементов. А учащиеся 6-х классов, помимо соревнований по сборке </a:t>
            </a:r>
            <a:r>
              <a:rPr lang="ru-RU" sz="2000" dirty="0" err="1"/>
              <a:t>пазлов</a:t>
            </a:r>
            <a:r>
              <a:rPr lang="ru-RU" sz="2000" dirty="0"/>
              <a:t>, играли в настольные игры: «Морской бой»,  «Чапаев» (задача игроков по очереди щелчком выбить чужие шашки, при этом оставляя свои в игре),  «Города-реки» (задача игроков записывать на определённую букву название города, реки, имя собственное, название животного),  «25»  (условие: составить слова, в которых должна как можно больше встречаться  та или иная гласная буква),  «Головоломка» (необходимо решить логические задачи).</a:t>
            </a:r>
          </a:p>
          <a:p>
            <a:r>
              <a:rPr lang="ru-RU" sz="2000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401099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D:\!!!В РАБОТЕ 2016-2017\СТАТЬИ\НАСТ ИГРЫ\P215040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84984"/>
            <a:ext cx="4601633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D:\!!!В РАБОТЕ 2016-2017\СТАТЬИ\НАСТ ИГРЫ\P215041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562350"/>
            <a:ext cx="3744416" cy="325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:\!!!В РАБОТЕ 2016-2017\СТАТЬИ\НАСТ ИГРЫ\P21604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018058"/>
            <a:ext cx="2837980" cy="2128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!!!В РАБОТЕ 2016-2017\СТАТЬИ\НАСТ ИГРЫ\P216046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4664"/>
            <a:ext cx="4824536" cy="2670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6260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476672"/>
            <a:ext cx="8568951" cy="6192688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pPr algn="ctr"/>
            <a:r>
              <a:rPr lang="ru-RU" sz="9600" b="1" u="sng" dirty="0">
                <a:solidFill>
                  <a:schemeClr val="tx1"/>
                </a:solidFill>
              </a:rPr>
              <a:t>«</a:t>
            </a:r>
            <a:r>
              <a:rPr lang="ru-RU" sz="9600" b="1" u="sng" dirty="0" err="1">
                <a:solidFill>
                  <a:schemeClr val="tx1"/>
                </a:solidFill>
              </a:rPr>
              <a:t>Игромания</a:t>
            </a:r>
            <a:r>
              <a:rPr lang="ru-RU" sz="9600" b="1" u="sng" dirty="0">
                <a:solidFill>
                  <a:schemeClr val="tx1"/>
                </a:solidFill>
              </a:rPr>
              <a:t>»</a:t>
            </a:r>
            <a:endParaRPr lang="ru-RU" sz="9600" dirty="0">
              <a:solidFill>
                <a:schemeClr val="tx1"/>
              </a:solidFill>
            </a:endParaRPr>
          </a:p>
          <a:p>
            <a:r>
              <a:rPr lang="ru-RU" sz="6400" dirty="0">
                <a:solidFill>
                  <a:schemeClr val="tx1"/>
                </a:solidFill>
              </a:rPr>
              <a:t>    18 марта в ТРЦ «Мармелад» состоялся  внеочередной чемпионат  для скифов 6-х и 7-х классов школ, лицеев и гимназий города (№ 2, 4, 8,10, 25/11, 26, 28, 38 и «Мариинская») «</a:t>
            </a:r>
            <a:r>
              <a:rPr lang="ru-RU" sz="6400" dirty="0" err="1">
                <a:solidFill>
                  <a:schemeClr val="tx1"/>
                </a:solidFill>
              </a:rPr>
              <a:t>Игромания</a:t>
            </a:r>
            <a:r>
              <a:rPr lang="ru-RU" sz="6400" dirty="0">
                <a:solidFill>
                  <a:schemeClr val="tx1"/>
                </a:solidFill>
              </a:rPr>
              <a:t>». Спонсором мероприятия выступил магазин «</a:t>
            </a:r>
            <a:r>
              <a:rPr lang="en-US" sz="6400" dirty="0">
                <a:solidFill>
                  <a:schemeClr val="tx1"/>
                </a:solidFill>
              </a:rPr>
              <a:t>Hobby Games</a:t>
            </a:r>
            <a:r>
              <a:rPr lang="ru-RU" sz="6400" dirty="0">
                <a:solidFill>
                  <a:schemeClr val="tx1"/>
                </a:solidFill>
              </a:rPr>
              <a:t>», предоставив участникам настольные игры для соревнований: «Большая уборка», «Али - Баба», «</a:t>
            </a:r>
            <a:r>
              <a:rPr lang="ru-RU" sz="6400" dirty="0" err="1">
                <a:solidFill>
                  <a:schemeClr val="tx1"/>
                </a:solidFill>
              </a:rPr>
              <a:t>Вооброжариум</a:t>
            </a:r>
            <a:r>
              <a:rPr lang="ru-RU" sz="6400" dirty="0">
                <a:solidFill>
                  <a:schemeClr val="tx1"/>
                </a:solidFill>
              </a:rPr>
              <a:t>», «Семь гномов», «</a:t>
            </a:r>
            <a:r>
              <a:rPr lang="ru-RU" sz="6400" dirty="0" err="1">
                <a:solidFill>
                  <a:schemeClr val="tx1"/>
                </a:solidFill>
              </a:rPr>
              <a:t>Активити</a:t>
            </a:r>
            <a:r>
              <a:rPr lang="ru-RU" sz="6400" dirty="0">
                <a:solidFill>
                  <a:schemeClr val="tx1"/>
                </a:solidFill>
              </a:rPr>
              <a:t>»,  «Прищепки», «</a:t>
            </a:r>
            <a:r>
              <a:rPr lang="ru-RU" sz="6400" dirty="0" err="1">
                <a:solidFill>
                  <a:schemeClr val="tx1"/>
                </a:solidFill>
              </a:rPr>
              <a:t>Джано</a:t>
            </a:r>
            <a:r>
              <a:rPr lang="ru-RU" sz="6400" dirty="0">
                <a:solidFill>
                  <a:schemeClr val="tx1"/>
                </a:solidFill>
              </a:rPr>
              <a:t>», «Не раскачивай  лодку». Все игры требовали от играющих сосредоточенности и внимания.  В роли инструкторов на станциях выступили обучающиеся д/о «Я - вожатый», которые также приняли участие в церемониях открытия и закрытия, исполнив вместе с ребятами зажигательные скифские танцы. Красивым украшением праздника стали творческие номера от хореографических («Фантазия» (рук. Мироненко А.В.), «Улыбка» (рук. </a:t>
            </a:r>
            <a:r>
              <a:rPr lang="ru-RU" sz="6400" dirty="0" err="1">
                <a:solidFill>
                  <a:schemeClr val="tx1"/>
                </a:solidFill>
              </a:rPr>
              <a:t>Пошелюжная</a:t>
            </a:r>
            <a:r>
              <a:rPr lang="ru-RU" sz="6400" dirty="0">
                <a:solidFill>
                  <a:schemeClr val="tx1"/>
                </a:solidFill>
              </a:rPr>
              <a:t> М.С.)) и вокальных коллективов ЦВР («Жар-птица» (рук. Шумакова М.О.), «Менестрели» (рук. Моисеенко М.Г.)).</a:t>
            </a:r>
          </a:p>
          <a:p>
            <a:r>
              <a:rPr lang="ru-RU" sz="6400" dirty="0">
                <a:solidFill>
                  <a:schemeClr val="tx1"/>
                </a:solidFill>
              </a:rPr>
              <a:t>   По результатам соревнований были определены две лучшие команды, набравшие наибольшее количество очков, которым и достались подарки от спонсоров, грамоты  и кубки от ТРЦ «Мармелад». Поздравляем 6 «В» класс МОБУ СОШ № 38 и 7 «В» класс гимназии «Мариинская», набравших наибольшее количество баллов. </a:t>
            </a:r>
          </a:p>
          <a:p>
            <a:r>
              <a:rPr lang="ru-RU" sz="6400" dirty="0">
                <a:solidFill>
                  <a:schemeClr val="tx1"/>
                </a:solidFill>
              </a:rPr>
              <a:t>    Но самый главный подарок для всех присутствующих -  это полученные положительные эмоции! Ведь подобного рода мероприятия отвлекают  ребят от гаджетов  и дарят им счастливые минуты общения друг с другом.</a:t>
            </a:r>
          </a:p>
          <a:p>
            <a:endParaRPr lang="ru-RU" sz="6400" dirty="0">
              <a:solidFill>
                <a:schemeClr val="tx1"/>
              </a:solidFill>
            </a:endParaRPr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r>
              <a:rPr lang="ru-RU" sz="7400" u="sng" dirty="0">
                <a:hlinkClick r:id="rId2"/>
              </a:rPr>
              <a:t>https://vk.com/album-50021239_242863009</a:t>
            </a:r>
            <a:r>
              <a:rPr lang="ru-RU" sz="7400" dirty="0"/>
              <a:t/>
            </a:r>
            <a:br>
              <a:rPr lang="ru-RU" sz="7400" dirty="0"/>
            </a:br>
            <a:r>
              <a:rPr lang="ru-RU" sz="7400" u="sng" dirty="0">
                <a:hlinkClick r:id="rId3"/>
              </a:rPr>
              <a:t>#</a:t>
            </a:r>
            <a:r>
              <a:rPr lang="ru-RU" sz="7400" u="sng" dirty="0" err="1">
                <a:hlinkClick r:id="rId3"/>
              </a:rPr>
              <a:t>marmeladmall</a:t>
            </a:r>
            <a:r>
              <a:rPr lang="ru-RU" sz="7400" dirty="0"/>
              <a:t> </a:t>
            </a:r>
            <a:r>
              <a:rPr lang="ru-RU" sz="7400" u="sng" dirty="0">
                <a:hlinkClick r:id="rId4"/>
              </a:rPr>
              <a:t>#</a:t>
            </a:r>
            <a:r>
              <a:rPr lang="ru-RU" sz="7400" u="sng" dirty="0" err="1">
                <a:hlinkClick r:id="rId4"/>
              </a:rPr>
              <a:t>трцМармелад</a:t>
            </a:r>
            <a:r>
              <a:rPr lang="ru-RU" sz="7400" dirty="0"/>
              <a:t> </a:t>
            </a:r>
            <a:r>
              <a:rPr lang="ru-RU" sz="7400" u="sng" dirty="0">
                <a:hlinkClick r:id="rId5"/>
              </a:rPr>
              <a:t>#Таганрог</a:t>
            </a:r>
            <a:endParaRPr lang="ru-RU" sz="7400" dirty="0"/>
          </a:p>
          <a:p>
            <a:endParaRPr lang="ru-RU" sz="7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28236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99970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D:\!!!В РАБОТЕ 2016-2017\СТАТЬИ\Статья игромания\dGB2QFq8XY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32656"/>
            <a:ext cx="4929504" cy="3286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!!!В РАБОТЕ 2016-2017\СТАТЬИ\Статья игромания\PUbQiG7bKhg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4" y="3861048"/>
            <a:ext cx="4204729" cy="280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D:\!!!В РАБОТЕ 2016-2017\СТАТЬИ\Статья игромания\pJw8mC64sd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775690"/>
            <a:ext cx="3600400" cy="2400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D:\!!!В РАБОТЕ 2016-2017\СТАТЬИ\Статья игромания\xlBmYwQL_7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845024"/>
            <a:ext cx="4026360" cy="2684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7197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620688"/>
            <a:ext cx="8928992" cy="5505475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Фестиваль </a:t>
            </a:r>
            <a:r>
              <a:rPr lang="ru-RU" b="1" dirty="0">
                <a:solidFill>
                  <a:schemeClr val="tx1"/>
                </a:solidFill>
              </a:rPr>
              <a:t>дворовых игр «Игры нашего двора»</a:t>
            </a:r>
            <a:endParaRPr lang="ru-RU" dirty="0">
              <a:solidFill>
                <a:schemeClr val="tx1"/>
              </a:solidFill>
            </a:endParaRPr>
          </a:p>
          <a:p>
            <a:pPr lvl="1" algn="ctr"/>
            <a:r>
              <a:rPr lang="ru-RU" sz="2400" dirty="0">
                <a:solidFill>
                  <a:schemeClr val="tx1"/>
                </a:solidFill>
              </a:rPr>
              <a:t>Цель: повышение социальной активности молодёжи, развитие творческого потенциала студентов. </a:t>
            </a:r>
            <a:endParaRPr lang="ru-RU" sz="1800" dirty="0">
              <a:solidFill>
                <a:schemeClr val="tx1"/>
              </a:solidFill>
            </a:endParaRPr>
          </a:p>
          <a:p>
            <a:pPr lvl="1" algn="ctr"/>
            <a:r>
              <a:rPr lang="ru-RU" sz="2400" dirty="0">
                <a:solidFill>
                  <a:schemeClr val="tx1"/>
                </a:solidFill>
              </a:rPr>
              <a:t>Задачи мероприятия: </a:t>
            </a:r>
            <a:endParaRPr lang="ru-RU" sz="1800" dirty="0">
              <a:solidFill>
                <a:schemeClr val="tx1"/>
              </a:solidFill>
            </a:endParaRPr>
          </a:p>
          <a:p>
            <a:pPr lvl="0" algn="ctr"/>
            <a:r>
              <a:rPr lang="ru-RU" dirty="0">
                <a:solidFill>
                  <a:schemeClr val="tx1"/>
                </a:solidFill>
              </a:rPr>
              <a:t>привлечение учащихся к активному отдыху;</a:t>
            </a:r>
            <a:endParaRPr lang="ru-RU" sz="1800" dirty="0">
              <a:solidFill>
                <a:schemeClr val="tx1"/>
              </a:solidFill>
            </a:endParaRPr>
          </a:p>
          <a:p>
            <a:pPr lvl="0" algn="ctr"/>
            <a:r>
              <a:rPr lang="ru-RU" dirty="0">
                <a:solidFill>
                  <a:schemeClr val="tx1"/>
                </a:solidFill>
              </a:rPr>
              <a:t>формирование навыков командной работы;                                                                                                                           </a:t>
            </a:r>
            <a:endParaRPr lang="ru-RU" sz="1800" dirty="0">
              <a:solidFill>
                <a:schemeClr val="tx1"/>
              </a:solidFill>
            </a:endParaRPr>
          </a:p>
          <a:p>
            <a:pPr lvl="0" algn="ctr"/>
            <a:r>
              <a:rPr lang="ru-RU" dirty="0">
                <a:solidFill>
                  <a:schemeClr val="tx1"/>
                </a:solidFill>
              </a:rPr>
              <a:t>выявление лидеров среди групп школьников;</a:t>
            </a:r>
            <a:endParaRPr lang="ru-RU" sz="1800" dirty="0">
              <a:solidFill>
                <a:schemeClr val="tx1"/>
              </a:solidFill>
            </a:endParaRPr>
          </a:p>
          <a:p>
            <a:pPr lvl="0" algn="ctr"/>
            <a:r>
              <a:rPr lang="ru-RU" dirty="0">
                <a:solidFill>
                  <a:schemeClr val="tx1"/>
                </a:solidFill>
              </a:rPr>
              <a:t>привлечение внимания общественности к необходимости дополнительного  физического развития детей и подростков;</a:t>
            </a:r>
            <a:endParaRPr lang="ru-RU" sz="1800" dirty="0">
              <a:solidFill>
                <a:schemeClr val="tx1"/>
              </a:solidFill>
            </a:endParaRPr>
          </a:p>
          <a:p>
            <a:pPr algn="ctr"/>
            <a:r>
              <a:rPr lang="ru-RU" dirty="0">
                <a:solidFill>
                  <a:schemeClr val="tx1"/>
                </a:solidFill>
              </a:rPr>
              <a:t>организация и внедрение современных форм  досуга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63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3323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476672"/>
            <a:ext cx="8352927" cy="6048672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b="1" dirty="0"/>
              <a:t>Условия и порядок проведения соревнований.</a:t>
            </a:r>
            <a:endParaRPr lang="ru-RU" dirty="0"/>
          </a:p>
          <a:p>
            <a:r>
              <a:rPr lang="ru-RU" dirty="0">
                <a:solidFill>
                  <a:schemeClr val="tx1"/>
                </a:solidFill>
              </a:rPr>
              <a:t>На стартовой линейке мероприятия участники  получают маршрутные листы. Команды начинают выполнение заданий одновременно по сигналу ведущего. На каждом этапе маршрута одновременно принимают участие 2  команды, в каждой из которых 10 человек. Команда должна поучаствовать в соревнованиях на всех точках (этапах), указанных в маршруте, и не может отказаться от прохождения какого-либо этапа. Состав участников команды на каждом этапе  может меняться.</a:t>
            </a:r>
          </a:p>
          <a:p>
            <a:r>
              <a:rPr lang="ru-RU" dirty="0">
                <a:solidFill>
                  <a:schemeClr val="tx1"/>
                </a:solidFill>
              </a:rPr>
              <a:t>Маршрутные точки, обязательные для прохождения, и правила проведения игры на них указаны в Приложении 2.</a:t>
            </a:r>
          </a:p>
          <a:p>
            <a:pPr lvl="0"/>
            <a:r>
              <a:rPr lang="ru-RU" b="1" dirty="0">
                <a:solidFill>
                  <a:schemeClr val="tx1"/>
                </a:solidFill>
              </a:rPr>
              <a:t>Подведение итогов соревнований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     За каждое выполненное задание команда получает определённое количество жетонов (см. описание игр), победителем становится команда, набравшая наибольшее количество баллов- жетонов. По итогам игры команда, занявшая первое место, получает кубок победителя. За второе и третье место вручаются дипломы. Остальные команды награждаются  грамотами за участие.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63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66314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528" y="548680"/>
            <a:ext cx="8568951" cy="5577483"/>
          </a:xfrm>
        </p:spPr>
        <p:txBody>
          <a:bodyPr/>
          <a:lstStyle/>
          <a:p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Фестиваль проходит 2 раза в год в весенне-осенний период. Волонтёры отряда «Открытые сердца» организовывают «игровые часы» на детских и спортивных площадках города. </a:t>
            </a:r>
          </a:p>
          <a:p>
            <a:pPr algn="ctr"/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63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146" name="Picture 2" descr="D:\архив 2015-2016\на сайт\статья ДВОР\5 - коп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962340"/>
            <a:ext cx="5472608" cy="3633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23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D:\архив 2015-2016\на сайт\статья ДВОР\P51901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4601633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D:\архив 2015-2016\на сайт\статья ДВОР\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933056"/>
            <a:ext cx="4736526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D:\архив 2015-2016\на сайт\статья ДВОР\P519014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67886"/>
            <a:ext cx="3668972" cy="27517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архив 2015-2016\на сайт\статья ДВОР\P519012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692696"/>
            <a:ext cx="3672408" cy="293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3933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G:\Фото 2013- 2014г все\Праздник дворовых игр\Праздник дворовых игр 6-Е КЛ\P51801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84984"/>
            <a:ext cx="4590656" cy="3442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G:\Фото 2013- 2014г все\Праздник дворовых игр\Праздник дворовых игр 6-Е КЛ\P5180122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281" y="548680"/>
            <a:ext cx="4601633" cy="345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G:\Фото 2013- 2014г все\Праздник дворовых игр\Праздник дворовых игр 6-Е КЛ\P51801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836712"/>
            <a:ext cx="3115608" cy="559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88707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404664"/>
            <a:ext cx="8640959" cy="5721499"/>
          </a:xfrm>
        </p:spPr>
        <p:txBody>
          <a:bodyPr/>
          <a:lstStyle/>
          <a:p>
            <a:pPr algn="ctr"/>
            <a:endParaRPr lang="ru-RU" dirty="0" smtClean="0">
              <a:solidFill>
                <a:schemeClr val="tx1"/>
              </a:solidFill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ПУБЛИКАЦИИ В СМИ И В СЕТИ ИНТЕРНЕТ О РЕАЛИЗАЦИИ ПРОЕКТА.</a:t>
            </a:r>
          </a:p>
          <a:p>
            <a:r>
              <a:rPr lang="ru-RU" u="sng" dirty="0">
                <a:hlinkClick r:id="rId2"/>
              </a:rPr>
              <a:t>https://vk.com/album-50021239_242863009</a:t>
            </a:r>
            <a:r>
              <a:rPr lang="ru-RU" dirty="0"/>
              <a:t/>
            </a:r>
            <a:br>
              <a:rPr lang="ru-RU" dirty="0"/>
            </a:br>
            <a:r>
              <a:rPr lang="ru-RU" u="sng" dirty="0">
                <a:hlinkClick r:id="rId3"/>
              </a:rPr>
              <a:t>#</a:t>
            </a:r>
            <a:r>
              <a:rPr lang="ru-RU" u="sng" dirty="0" err="1">
                <a:hlinkClick r:id="rId3"/>
              </a:rPr>
              <a:t>marmeladmall</a:t>
            </a:r>
            <a:r>
              <a:rPr lang="ru-RU" dirty="0"/>
              <a:t> </a:t>
            </a:r>
            <a:r>
              <a:rPr lang="ru-RU" u="sng" dirty="0">
                <a:hlinkClick r:id="rId4"/>
              </a:rPr>
              <a:t>#</a:t>
            </a:r>
            <a:r>
              <a:rPr lang="ru-RU" u="sng" dirty="0" err="1">
                <a:hlinkClick r:id="rId4"/>
              </a:rPr>
              <a:t>трцМармелад</a:t>
            </a:r>
            <a:r>
              <a:rPr lang="ru-RU" dirty="0"/>
              <a:t> </a:t>
            </a:r>
            <a:r>
              <a:rPr lang="ru-RU" u="sng" dirty="0">
                <a:hlinkClick r:id="rId5"/>
              </a:rPr>
              <a:t>#</a:t>
            </a:r>
            <a:r>
              <a:rPr lang="ru-RU" u="sng" dirty="0" smtClean="0">
                <a:hlinkClick r:id="rId5"/>
              </a:rPr>
              <a:t>Таганрог</a:t>
            </a:r>
            <a:endParaRPr lang="ru-RU" u="sng" dirty="0" smtClean="0"/>
          </a:p>
          <a:p>
            <a:r>
              <a:rPr lang="en-US" dirty="0">
                <a:hlinkClick r:id="rId6"/>
              </a:rPr>
              <a:t>http://sdimd.ru/departments/</a:t>
            </a:r>
            <a:r>
              <a:rPr lang="ru-RU" dirty="0" err="1" smtClean="0">
                <a:hlinkClick r:id="rId6"/>
              </a:rPr>
              <a:t>таганрог</a:t>
            </a:r>
            <a:endParaRPr lang="ru-RU" dirty="0" smtClean="0"/>
          </a:p>
          <a:p>
            <a:r>
              <a:rPr lang="en-US" dirty="0">
                <a:hlinkClick r:id="rId7"/>
              </a:rPr>
              <a:t>http://</a:t>
            </a:r>
            <a:r>
              <a:rPr lang="en-US" dirty="0" smtClean="0">
                <a:hlinkClick r:id="rId7"/>
              </a:rPr>
              <a:t>www.cvrtag.ru</a:t>
            </a:r>
            <a:endParaRPr lang="ru-RU" dirty="0" smtClean="0"/>
          </a:p>
          <a:p>
            <a:r>
              <a:rPr lang="en-US" dirty="0">
                <a:hlinkClick r:id="rId8"/>
              </a:rPr>
              <a:t>https://</a:t>
            </a:r>
            <a:r>
              <a:rPr lang="en-US" dirty="0" smtClean="0">
                <a:hlinkClick r:id="rId8"/>
              </a:rPr>
              <a:t>vk.com/id49864157</a:t>
            </a:r>
            <a:endParaRPr lang="ru-RU" dirty="0" smtClean="0"/>
          </a:p>
          <a:p>
            <a:endParaRPr lang="ru-RU" dirty="0"/>
          </a:p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6633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12290" name="Picture 2" descr="C:\Users\КМО3\Desktop\Новая папка\скан елена\Image (2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84784"/>
            <a:ext cx="2476343" cy="3833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 descr="C:\Users\КМО3\Desktop\Новая папка\скан елена\Image (3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6766" y="3212976"/>
            <a:ext cx="2225434" cy="3385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КМО3\Desktop\Новая папка\скан елена\Image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804629"/>
            <a:ext cx="1990710" cy="3027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6627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953344"/>
            <a:ext cx="8424935" cy="5904656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НАШИ  ПАРТНЁРЫ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3834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9218" name="Picture 2" descr="D:\картинки\ЛОГОТИП\log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2520280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картинки\ЛОГОТИП\$10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556792"/>
            <a:ext cx="2094723" cy="2082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1680" y="4365104"/>
            <a:ext cx="54938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МБУ ДО ЦВР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РРДМОО «Содружество детей и молодёжи Дона»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Комитет по молодёжной политике г. </a:t>
            </a:r>
            <a:r>
              <a:rPr lang="ru-RU" dirty="0" err="1" smtClean="0"/>
              <a:t>Тагнрога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489076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114</TotalTime>
  <Words>1670</Words>
  <Application>Microsoft Office PowerPoint</Application>
  <PresentationFormat>Экран (4:3)</PresentationFormat>
  <Paragraphs>137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Волна</vt:lpstr>
      <vt:lpstr>Наименование организации (учреждения, предприятия), представляющей программу (проект):  МБУ ДО  ЦВР, ДОО «СКИФ» (союз культуры, истории, фантазии).   Ф.И.О. автора программы (проекта):  педагог дополнительного образования МБУ ДО ЦВР Ковтунова Елена Михайловна.   Направление программы (проекта): проект, направленный на пропаганду здорового образа жизни в подростково-молодежной среде в городе Таганроге.    Название программы (проекта):  «Здоровое детство – здоровая Россия» Контактные данные: - юридический адрес участника Конкурса: ул. Петровская, д.72/ пер. Итальянский, д.4;  - контактный телефон: (р.) 613-614; 8-903-433-27-88 - контактный телефон автора программы (проекта):  e-mail: skif-613@mail.ru </vt:lpstr>
      <vt:lpstr>Презентация PowerPoint</vt:lpstr>
      <vt:lpstr>Педагоги координационно-методического отделение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организации (учреждения, предприятия), представляющей программу (проект):  МБУ ДО  ЦВР, ДОО «СКИФ» (союз культуры, истории, фантазии).   Ф.И.О. автора программы (проекта):  педагог дополнительного образования МБУ ДО ЦВР Ковтунова Елена Михайловна.   Направление программы (проекта): проект, направленный на пропаганду здорового образа жизни в подростково-молодежной среде в городе Таганроге.    Название программы (проекта):  «Здоровое детство – здоровая Россия» Контактные данные: - юридический адрес участника Конкурса: ул. Петровская, д.72/ пер. Итальянский, д.4;  - контактный телефон: (р.) 613-614; 8-903-433-27-88 - контактный телефон автора программы (проекта):  e-mail: skif-613@mail.ru</dc:title>
  <dc:creator>КМО3</dc:creator>
  <cp:lastModifiedBy>КМО3</cp:lastModifiedBy>
  <cp:revision>12</cp:revision>
  <dcterms:created xsi:type="dcterms:W3CDTF">2017-04-05T11:42:46Z</dcterms:created>
  <dcterms:modified xsi:type="dcterms:W3CDTF">2017-04-05T13:43:13Z</dcterms:modified>
</cp:coreProperties>
</file>