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99" r:id="rId2"/>
    <p:sldId id="259" r:id="rId3"/>
    <p:sldId id="261" r:id="rId4"/>
    <p:sldId id="257" r:id="rId5"/>
    <p:sldId id="258" r:id="rId6"/>
    <p:sldId id="260" r:id="rId7"/>
    <p:sldId id="264" r:id="rId8"/>
    <p:sldId id="265" r:id="rId9"/>
    <p:sldId id="266" r:id="rId10"/>
    <p:sldId id="269" r:id="rId11"/>
    <p:sldId id="271" r:id="rId12"/>
    <p:sldId id="279" r:id="rId13"/>
    <p:sldId id="280" r:id="rId14"/>
    <p:sldId id="281" r:id="rId15"/>
    <p:sldId id="282" r:id="rId16"/>
    <p:sldId id="272" r:id="rId17"/>
    <p:sldId id="283" r:id="rId18"/>
    <p:sldId id="273" r:id="rId19"/>
    <p:sldId id="298" r:id="rId20"/>
    <p:sldId id="274" r:id="rId21"/>
    <p:sldId id="284" r:id="rId22"/>
    <p:sldId id="287" r:id="rId23"/>
    <p:sldId id="300" r:id="rId24"/>
    <p:sldId id="289" r:id="rId25"/>
    <p:sldId id="276" r:id="rId26"/>
    <p:sldId id="296" r:id="rId27"/>
    <p:sldId id="295" r:id="rId28"/>
    <p:sldId id="290" r:id="rId29"/>
    <p:sldId id="275" r:id="rId30"/>
    <p:sldId id="291" r:id="rId31"/>
    <p:sldId id="293" r:id="rId32"/>
    <p:sldId id="292" r:id="rId33"/>
    <p:sldId id="294" r:id="rId34"/>
    <p:sldId id="301" r:id="rId35"/>
    <p:sldId id="278" r:id="rId36"/>
    <p:sldId id="277" r:id="rId37"/>
    <p:sldId id="302" r:id="rId38"/>
    <p:sldId id="303" r:id="rId3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298" autoAdjust="0"/>
  </p:normalViewPr>
  <p:slideViewPr>
    <p:cSldViewPr>
      <p:cViewPr varScale="1">
        <p:scale>
          <a:sx n="57" d="100"/>
          <a:sy n="57" d="100"/>
        </p:scale>
        <p:origin x="-78" y="-31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B45094-0AAA-4D7F-A0A0-5A3AC8974E16}" type="datetimeFigureOut">
              <a:rPr lang="ru-RU" smtClean="0"/>
              <a:pPr/>
              <a:t>24.04.2017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401A97-CE1C-444A-93A7-42C803CAD801}" type="slidenum">
              <a:rPr lang="ru-RU" smtClean="0"/>
              <a:pPr/>
              <a:t>‹#›</a:t>
            </a:fld>
            <a:endParaRPr lang="ru-RU"/>
          </a:p>
        </p:txBody>
      </p:sp>
    </p:spTree>
    <p:extLst>
      <p:ext uri="{BB962C8B-B14F-4D97-AF65-F5344CB8AC3E}">
        <p14:creationId xmlns="" xmlns:p14="http://schemas.microsoft.com/office/powerpoint/2010/main" val="4278090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AA1239D7-C2CA-4565-BB55-51042E8DAF5B}" type="datetimeFigureOut">
              <a:rPr lang="ru-RU" smtClean="0"/>
              <a:pPr/>
              <a:t>24.04.2017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9ABFE57-0117-48FE-9FC2-CD5C278B33C2}" type="slidenum">
              <a:rPr lang="ru-RU" smtClean="0"/>
              <a:pPr/>
              <a:t>‹#›</a:t>
            </a:fld>
            <a:endParaRPr lang="ru-RU"/>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A1239D7-C2CA-4565-BB55-51042E8DAF5B}" type="datetimeFigureOut">
              <a:rPr lang="ru-RU" smtClean="0"/>
              <a:pPr/>
              <a:t>24.04.2017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9ABFE57-0117-48FE-9FC2-CD5C278B33C2}" type="slidenum">
              <a:rPr lang="ru-RU" smtClean="0"/>
              <a:pPr/>
              <a:t>‹#›</a:t>
            </a:fld>
            <a:endParaRPr lang="ru-RU"/>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AA1239D7-C2CA-4565-BB55-51042E8DAF5B}" type="datetimeFigureOut">
              <a:rPr lang="ru-RU" smtClean="0"/>
              <a:pPr/>
              <a:t>24.04.2017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9ABFE57-0117-48FE-9FC2-CD5C278B33C2}" type="slidenum">
              <a:rPr lang="ru-RU" smtClean="0"/>
              <a:pPr/>
              <a:t>‹#›</a:t>
            </a:fld>
            <a:endParaRPr lang="ru-RU"/>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AA1239D7-C2CA-4565-BB55-51042E8DAF5B}" type="datetimeFigureOut">
              <a:rPr lang="ru-RU" smtClean="0"/>
              <a:pPr/>
              <a:t>24.04.2017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9ABFE57-0117-48FE-9FC2-CD5C278B33C2}" type="slidenum">
              <a:rPr lang="ru-RU" smtClean="0"/>
              <a:pPr/>
              <a:t>‹#›</a:t>
            </a:fld>
            <a:endParaRPr lang="ru-RU"/>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AA1239D7-C2CA-4565-BB55-51042E8DAF5B}" type="datetimeFigureOut">
              <a:rPr lang="ru-RU" smtClean="0"/>
              <a:pPr/>
              <a:t>24.04.2017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39ABFE57-0117-48FE-9FC2-CD5C278B33C2}" type="slidenum">
              <a:rPr lang="ru-RU" smtClean="0"/>
              <a:pPr/>
              <a:t>‹#›</a:t>
            </a:fld>
            <a:endParaRPr lang="ru-RU"/>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AA1239D7-C2CA-4565-BB55-51042E8DAF5B}" type="datetimeFigureOut">
              <a:rPr lang="ru-RU" smtClean="0"/>
              <a:pPr/>
              <a:t>24.04.2017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39ABFE57-0117-48FE-9FC2-CD5C278B33C2}" type="slidenum">
              <a:rPr lang="ru-RU" smtClean="0"/>
              <a:pPr/>
              <a:t>‹#›</a:t>
            </a:fld>
            <a:endParaRPr lang="ru-RU"/>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A1239D7-C2CA-4565-BB55-51042E8DAF5B}" type="datetimeFigureOut">
              <a:rPr lang="ru-RU" smtClean="0"/>
              <a:pPr/>
              <a:t>24.04.2017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39ABFE57-0117-48FE-9FC2-CD5C278B33C2}" type="slidenum">
              <a:rPr lang="ru-RU" smtClean="0"/>
              <a:pPr/>
              <a:t>‹#›</a:t>
            </a:fld>
            <a:endParaRPr lang="ru-RU"/>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AA1239D7-C2CA-4565-BB55-51042E8DAF5B}" type="datetimeFigureOut">
              <a:rPr lang="ru-RU" smtClean="0"/>
              <a:pPr/>
              <a:t>24.04.2017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9ABFE57-0117-48FE-9FC2-CD5C278B33C2}" type="slidenum">
              <a:rPr lang="ru-RU" smtClean="0"/>
              <a:pPr/>
              <a:t>‹#›</a:t>
            </a:fld>
            <a:endParaRPr lang="ru-RU"/>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AA1239D7-C2CA-4565-BB55-51042E8DAF5B}" type="datetimeFigureOut">
              <a:rPr lang="ru-RU" smtClean="0"/>
              <a:pPr/>
              <a:t>24.04.2017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9ABFE57-0117-48FE-9FC2-CD5C278B33C2}" type="slidenum">
              <a:rPr lang="ru-RU" smtClean="0"/>
              <a:pPr/>
              <a:t>‹#›</a:t>
            </a:fld>
            <a:endParaRPr lang="ru-RU"/>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A1239D7-C2CA-4565-BB55-51042E8DAF5B}" type="datetimeFigureOut">
              <a:rPr lang="ru-RU" smtClean="0"/>
              <a:pPr/>
              <a:t>24.04.2017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9ABFE57-0117-48FE-9FC2-CD5C278B33C2}" type="slidenum">
              <a:rPr lang="ru-RU" smtClean="0"/>
              <a:pPr/>
              <a:t>‹#›</a:t>
            </a:fld>
            <a:endParaRPr lang="ru-RU"/>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A1239D7-C2CA-4565-BB55-51042E8DAF5B}" type="datetimeFigureOut">
              <a:rPr lang="ru-RU" smtClean="0"/>
              <a:pPr/>
              <a:t>24.04.2017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9ABFE57-0117-48FE-9FC2-CD5C278B33C2}" type="slidenum">
              <a:rPr lang="ru-RU" smtClean="0"/>
              <a:pPr/>
              <a:t>‹#›</a:t>
            </a:fld>
            <a:endParaRPr lang="ru-RU"/>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239D7-C2CA-4565-BB55-51042E8DAF5B}" type="datetimeFigureOut">
              <a:rPr lang="ru-RU" smtClean="0"/>
              <a:pPr/>
              <a:t>24.04.2017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ABFE57-0117-48FE-9FC2-CD5C278B33C2}"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zernograd.prihod.ru/index" TargetMode="External"/><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hyperlink" Target="http://zernograd.prihod.ru/khramy_zernogradskogo_blagochinij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Православные монастыри, храмы, фрески, пейзажи... Обои для рабочего стола"/>
          <p:cNvPicPr>
            <a:picLocks noChangeAspect="1" noChangeArrowheads="1"/>
          </p:cNvPicPr>
          <p:nvPr/>
        </p:nvPicPr>
        <p:blipFill>
          <a:blip r:embed="rId2" cstate="screen">
            <a:lum bright="70000" contrast="-70000"/>
          </a:blip>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457200" y="274638"/>
            <a:ext cx="5554960" cy="1143000"/>
          </a:xfrm>
        </p:spPr>
        <p:txBody>
          <a:bodyPr>
            <a:normAutofit/>
          </a:bodyPr>
          <a:lstStyle/>
          <a:p>
            <a:r>
              <a:rPr lang="ru-RU" sz="6000" b="1" i="1" dirty="0" smtClean="0">
                <a:solidFill>
                  <a:srgbClr val="FFFF00"/>
                </a:solidFill>
              </a:rPr>
              <a:t>НАШ ХРАМ</a:t>
            </a:r>
            <a:endParaRPr lang="ru-RU" sz="6000" b="1" i="1" dirty="0">
              <a:solidFill>
                <a:srgbClr val="FFFF00"/>
              </a:solidFill>
            </a:endParaRPr>
          </a:p>
        </p:txBody>
      </p:sp>
      <p:sp>
        <p:nvSpPr>
          <p:cNvPr id="3" name="Объект 2"/>
          <p:cNvSpPr>
            <a:spLocks noGrp="1"/>
          </p:cNvSpPr>
          <p:nvPr>
            <p:ph idx="1"/>
          </p:nvPr>
        </p:nvSpPr>
        <p:spPr>
          <a:xfrm>
            <a:off x="107504" y="3356992"/>
            <a:ext cx="4608512" cy="2769171"/>
          </a:xfrm>
        </p:spPr>
        <p:txBody>
          <a:bodyPr>
            <a:normAutofit/>
          </a:bodyPr>
          <a:lstStyle/>
          <a:p>
            <a:pPr marL="0" indent="0">
              <a:buNone/>
            </a:pPr>
            <a:r>
              <a:rPr lang="ru-RU" sz="2800" dirty="0" smtClean="0">
                <a:solidFill>
                  <a:srgbClr val="92D050"/>
                </a:solidFill>
              </a:rPr>
              <a:t>Выполнил: Пасько Серафим, </a:t>
            </a:r>
          </a:p>
          <a:p>
            <a:pPr marL="0" indent="0">
              <a:buNone/>
            </a:pPr>
            <a:r>
              <a:rPr lang="ru-RU" sz="2800" dirty="0" smtClean="0">
                <a:solidFill>
                  <a:srgbClr val="92D050"/>
                </a:solidFill>
              </a:rPr>
              <a:t>обучающийся МБОУ лицей </a:t>
            </a:r>
            <a:r>
              <a:rPr lang="ru-RU" sz="2800" dirty="0" err="1" smtClean="0">
                <a:solidFill>
                  <a:srgbClr val="92D050"/>
                </a:solidFill>
              </a:rPr>
              <a:t>г.Зернограда</a:t>
            </a:r>
            <a:endParaRPr lang="ru-RU" sz="2800" dirty="0" smtClean="0">
              <a:solidFill>
                <a:srgbClr val="92D050"/>
              </a:solidFill>
            </a:endParaRPr>
          </a:p>
          <a:p>
            <a:pPr marL="0" indent="0">
              <a:buNone/>
            </a:pPr>
            <a:r>
              <a:rPr lang="ru-RU" sz="2800" dirty="0" err="1" smtClean="0">
                <a:solidFill>
                  <a:srgbClr val="92D050"/>
                </a:solidFill>
              </a:rPr>
              <a:t>Руководитель:Новикова</a:t>
            </a:r>
            <a:r>
              <a:rPr lang="ru-RU" sz="2800" dirty="0" smtClean="0">
                <a:solidFill>
                  <a:srgbClr val="92D050"/>
                </a:solidFill>
              </a:rPr>
              <a:t> М.П.</a:t>
            </a:r>
            <a:endParaRPr lang="ru-RU" sz="2800" dirty="0">
              <a:solidFill>
                <a:srgbClr val="92D050"/>
              </a:solidFill>
            </a:endParaRPr>
          </a:p>
        </p:txBody>
      </p:sp>
    </p:spTree>
    <p:extLst>
      <p:ext uri="{BB962C8B-B14F-4D97-AF65-F5344CB8AC3E}">
        <p14:creationId xmlns="" xmlns:p14="http://schemas.microsoft.com/office/powerpoint/2010/main" val="3600155623"/>
      </p:ext>
    </p:extLst>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Обои для рабочего стола на православную тематику"/>
          <p:cNvPicPr>
            <a:picLocks noChangeAspect="1" noChangeArrowheads="1"/>
          </p:cNvPicPr>
          <p:nvPr/>
        </p:nvPicPr>
        <p:blipFill>
          <a:blip r:embed="rId2" cstate="screen">
            <a:lum bright="70000" contrast="-70000"/>
          </a:blip>
          <a:srcRect/>
          <a:stretch>
            <a:fillRect/>
          </a:stretch>
        </p:blipFill>
        <p:spPr bwMode="auto">
          <a:xfrm>
            <a:off x="0" y="0"/>
            <a:ext cx="9173210" cy="6858000"/>
          </a:xfrm>
          <a:prstGeom prst="rect">
            <a:avLst/>
          </a:prstGeom>
          <a:noFill/>
        </p:spPr>
      </p:pic>
      <p:sp>
        <p:nvSpPr>
          <p:cNvPr id="3" name="Содержимое 2"/>
          <p:cNvSpPr>
            <a:spLocks noGrp="1"/>
          </p:cNvSpPr>
          <p:nvPr>
            <p:ph idx="1"/>
          </p:nvPr>
        </p:nvSpPr>
        <p:spPr>
          <a:xfrm>
            <a:off x="3707904" y="620688"/>
            <a:ext cx="4680520" cy="3960440"/>
          </a:xfrm>
        </p:spPr>
        <p:txBody>
          <a:bodyPr>
            <a:normAutofit fontScale="92500" lnSpcReduction="20000"/>
          </a:bodyPr>
          <a:lstStyle/>
          <a:p>
            <a:pPr>
              <a:buNone/>
            </a:pPr>
            <a:r>
              <a:rPr lang="ru-RU" b="1" i="1" dirty="0" smtClean="0">
                <a:solidFill>
                  <a:schemeClr val="bg2">
                    <a:lumMod val="25000"/>
                  </a:schemeClr>
                </a:solidFill>
                <a:latin typeface="Times New Roman" pitchFamily="18" charset="0"/>
                <a:cs typeface="Times New Roman" pitchFamily="18" charset="0"/>
              </a:rPr>
              <a:t> </a:t>
            </a:r>
            <a:r>
              <a:rPr lang="ru-RU" sz="3600" b="1" i="1" dirty="0" smtClean="0">
                <a:solidFill>
                  <a:schemeClr val="bg2">
                    <a:lumMod val="25000"/>
                  </a:schemeClr>
                </a:solidFill>
                <a:latin typeface="Times New Roman" pitchFamily="18" charset="0"/>
                <a:cs typeface="Times New Roman" pitchFamily="18" charset="0"/>
              </a:rPr>
              <a:t>«</a:t>
            </a:r>
            <a:r>
              <a:rPr lang="ru-RU" sz="3600" b="1" i="1" dirty="0">
                <a:solidFill>
                  <a:schemeClr val="bg2">
                    <a:lumMod val="25000"/>
                  </a:schemeClr>
                </a:solidFill>
                <a:latin typeface="Times New Roman" pitchFamily="18" charset="0"/>
                <a:cs typeface="Times New Roman" pitchFamily="18" charset="0"/>
              </a:rPr>
              <a:t>Благочестивые наши предки не могли жить без храма – он был так же необходим для души народа, как дом и пища для его телесного </a:t>
            </a:r>
            <a:r>
              <a:rPr lang="ru-RU" sz="3600" b="1" i="1" dirty="0" smtClean="0">
                <a:solidFill>
                  <a:schemeClr val="bg2">
                    <a:lumMod val="25000"/>
                  </a:schemeClr>
                </a:solidFill>
                <a:latin typeface="Times New Roman" pitchFamily="18" charset="0"/>
                <a:cs typeface="Times New Roman" pitchFamily="18" charset="0"/>
              </a:rPr>
              <a:t>существования»</a:t>
            </a:r>
            <a:endParaRPr lang="ru-RU" sz="3600" b="1" i="1" dirty="0">
              <a:solidFill>
                <a:schemeClr val="bg2">
                  <a:lumMod val="25000"/>
                </a:schemeClr>
              </a:solidFill>
              <a:latin typeface="Times New Roman" pitchFamily="18" charset="0"/>
              <a:cs typeface="Times New Roman" pitchFamily="18" charset="0"/>
            </a:endParaRPr>
          </a:p>
          <a:p>
            <a:endParaRPr lang="ru-RU" dirty="0"/>
          </a:p>
        </p:txBody>
      </p:sp>
      <p:sp>
        <p:nvSpPr>
          <p:cNvPr id="6" name="Прямоугольник 5"/>
          <p:cNvSpPr/>
          <p:nvPr/>
        </p:nvSpPr>
        <p:spPr>
          <a:xfrm>
            <a:off x="5220072" y="4797152"/>
            <a:ext cx="4025141" cy="707886"/>
          </a:xfrm>
          <a:prstGeom prst="rect">
            <a:avLst/>
          </a:prstGeom>
        </p:spPr>
        <p:txBody>
          <a:bodyPr wrap="none">
            <a:spAutoFit/>
          </a:bodyPr>
          <a:lstStyle/>
          <a:p>
            <a:pPr>
              <a:buNone/>
            </a:pPr>
            <a:r>
              <a:rPr lang="ru-RU" sz="2000" dirty="0" smtClean="0">
                <a:solidFill>
                  <a:schemeClr val="bg2">
                    <a:lumMod val="25000"/>
                  </a:schemeClr>
                </a:solidFill>
                <a:latin typeface="Times New Roman" pitchFamily="18" charset="0"/>
                <a:cs typeface="Times New Roman" pitchFamily="18" charset="0"/>
              </a:rPr>
              <a:t>Патриарх Московский и всея Руси </a:t>
            </a:r>
          </a:p>
          <a:p>
            <a:pPr>
              <a:buNone/>
            </a:pPr>
            <a:r>
              <a:rPr lang="ru-RU" sz="2000" dirty="0" smtClean="0">
                <a:solidFill>
                  <a:schemeClr val="bg2">
                    <a:lumMod val="25000"/>
                  </a:schemeClr>
                </a:solidFill>
                <a:latin typeface="Times New Roman" pitchFamily="18" charset="0"/>
                <a:cs typeface="Times New Roman" pitchFamily="18" charset="0"/>
              </a:rPr>
              <a:t>Алексий </a:t>
            </a:r>
            <a:r>
              <a:rPr lang="en-US" sz="2000" dirty="0" smtClean="0">
                <a:solidFill>
                  <a:schemeClr val="bg2">
                    <a:lumMod val="25000"/>
                  </a:schemeClr>
                </a:solidFill>
                <a:latin typeface="Times New Roman" pitchFamily="18" charset="0"/>
                <a:cs typeface="Times New Roman" pitchFamily="18" charset="0"/>
              </a:rPr>
              <a:t>II</a:t>
            </a:r>
            <a:endParaRPr lang="ru-RU" sz="2000" dirty="0" smtClean="0">
              <a:solidFill>
                <a:schemeClr val="bg2">
                  <a:lumMod val="25000"/>
                </a:schemeClr>
              </a:solidFill>
              <a:latin typeface="Times New Roman" pitchFamily="18" charset="0"/>
              <a:cs typeface="Times New Roman" pitchFamily="18" charset="0"/>
            </a:endParaRPr>
          </a:p>
        </p:txBody>
      </p:sp>
      <p:pic>
        <p:nvPicPr>
          <p:cNvPr id="9220" name="Picture 4" descr="http://www.age-0.ru/img/1000000519.jpeg"/>
          <p:cNvPicPr>
            <a:picLocks noChangeAspect="1" noChangeArrowheads="1"/>
          </p:cNvPicPr>
          <p:nvPr/>
        </p:nvPicPr>
        <p:blipFill>
          <a:blip r:embed="rId3" cstate="screen"/>
          <a:srcRect/>
          <a:stretch>
            <a:fillRect/>
          </a:stretch>
        </p:blipFill>
        <p:spPr bwMode="auto">
          <a:xfrm>
            <a:off x="128506" y="332656"/>
            <a:ext cx="3723414" cy="5256584"/>
          </a:xfrm>
          <a:prstGeom prst="rect">
            <a:avLst/>
          </a:prstGeom>
          <a:noFill/>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20"/>
                                        </p:tgtEl>
                                        <p:attrNameLst>
                                          <p:attrName>style.visibility</p:attrName>
                                        </p:attrNameLst>
                                      </p:cBhvr>
                                      <p:to>
                                        <p:strVal val="visible"/>
                                      </p:to>
                                    </p:set>
                                    <p:animEffect transition="in" filter="fade">
                                      <p:cBhvr>
                                        <p:cTn id="7" dur="2000"/>
                                        <p:tgtEl>
                                          <p:spTgt spid="9220"/>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2000"/>
                                        <p:tgtEl>
                                          <p:spTgt spid="3">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Православные монастыри, храмы, фрески, пейзажи... Обои для рабочего стола"/>
          <p:cNvPicPr>
            <a:picLocks noChangeAspect="1" noChangeArrowheads="1"/>
          </p:cNvPicPr>
          <p:nvPr/>
        </p:nvPicPr>
        <p:blipFill>
          <a:blip r:embed="rId2" cstate="screen">
            <a:lum bright="70000" contrast="-70000"/>
          </a:blip>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467544" y="274638"/>
            <a:ext cx="8219256" cy="634082"/>
          </a:xfrm>
        </p:spPr>
        <p:txBody>
          <a:bodyPr>
            <a:normAutofit fontScale="90000"/>
          </a:bodyPr>
          <a:lstStyle/>
          <a:p>
            <a:pPr algn="l"/>
            <a:r>
              <a:rPr lang="ru-RU" dirty="0" smtClean="0">
                <a:solidFill>
                  <a:schemeClr val="bg2">
                    <a:lumMod val="25000"/>
                  </a:schemeClr>
                </a:solidFill>
                <a:latin typeface="Times New Roman" pitchFamily="18" charset="0"/>
                <a:cs typeface="Times New Roman" pitchFamily="18" charset="0"/>
              </a:rPr>
              <a:t>Цель исследования:</a:t>
            </a:r>
            <a:r>
              <a:rPr lang="ru-RU" dirty="0" smtClean="0"/>
              <a:t/>
            </a:r>
            <a:br>
              <a:rPr lang="ru-RU" dirty="0" smtClean="0"/>
            </a:br>
            <a:endParaRPr lang="ru-RU" dirty="0"/>
          </a:p>
        </p:txBody>
      </p:sp>
      <p:sp>
        <p:nvSpPr>
          <p:cNvPr id="3" name="Содержимое 2"/>
          <p:cNvSpPr>
            <a:spLocks noGrp="1"/>
          </p:cNvSpPr>
          <p:nvPr>
            <p:ph idx="1"/>
          </p:nvPr>
        </p:nvSpPr>
        <p:spPr>
          <a:xfrm>
            <a:off x="323528" y="2636912"/>
            <a:ext cx="8229600" cy="4525963"/>
          </a:xfrm>
        </p:spPr>
        <p:txBody>
          <a:bodyPr>
            <a:normAutofit/>
          </a:bodyPr>
          <a:lstStyle/>
          <a:p>
            <a:pPr lvl="0"/>
            <a:r>
              <a:rPr lang="ru-RU" sz="2400" b="1" dirty="0" smtClean="0">
                <a:solidFill>
                  <a:schemeClr val="bg2">
                    <a:lumMod val="25000"/>
                  </a:schemeClr>
                </a:solidFill>
                <a:latin typeface="Times New Roman" pitchFamily="18" charset="0"/>
                <a:cs typeface="Times New Roman" pitchFamily="18" charset="0"/>
              </a:rPr>
              <a:t>изучить </a:t>
            </a:r>
            <a:r>
              <a:rPr lang="ru-RU" sz="2400" b="1" dirty="0">
                <a:solidFill>
                  <a:schemeClr val="bg2">
                    <a:lumMod val="25000"/>
                  </a:schemeClr>
                </a:solidFill>
                <a:latin typeface="Times New Roman" pitchFamily="18" charset="0"/>
                <a:cs typeface="Times New Roman" pitchFamily="18" charset="0"/>
              </a:rPr>
              <a:t>архивные материалы, публикации, рассказывающие об истории церкви</a:t>
            </a:r>
          </a:p>
          <a:p>
            <a:pPr lvl="0"/>
            <a:r>
              <a:rPr lang="ru-RU" sz="2400" b="1" dirty="0">
                <a:solidFill>
                  <a:schemeClr val="bg2">
                    <a:lumMod val="25000"/>
                  </a:schemeClr>
                </a:solidFill>
                <a:latin typeface="Times New Roman" pitchFamily="18" charset="0"/>
                <a:cs typeface="Times New Roman" pitchFamily="18" charset="0"/>
              </a:rPr>
              <a:t>выявить и оценить произошедшие изменения</a:t>
            </a:r>
          </a:p>
          <a:p>
            <a:pPr lvl="0"/>
            <a:r>
              <a:rPr lang="ru-RU" sz="2400" b="1" dirty="0">
                <a:solidFill>
                  <a:schemeClr val="bg2">
                    <a:lumMod val="25000"/>
                  </a:schemeClr>
                </a:solidFill>
                <a:latin typeface="Times New Roman" pitchFamily="18" charset="0"/>
                <a:cs typeface="Times New Roman" pitchFamily="18" charset="0"/>
              </a:rPr>
              <a:t>привлечь одноклассников к изучению истории Никольского Храма</a:t>
            </a:r>
          </a:p>
          <a:p>
            <a:pPr lvl="0"/>
            <a:r>
              <a:rPr lang="ru-RU" sz="2400" b="1" dirty="0">
                <a:solidFill>
                  <a:schemeClr val="bg2">
                    <a:lumMod val="25000"/>
                  </a:schemeClr>
                </a:solidFill>
                <a:latin typeface="Times New Roman" pitchFamily="18" charset="0"/>
                <a:cs typeface="Times New Roman" pitchFamily="18" charset="0"/>
              </a:rPr>
              <a:t>развить навыки исследовательской работы в области православной культуры</a:t>
            </a:r>
          </a:p>
          <a:p>
            <a:endParaRPr lang="ru-RU" dirty="0">
              <a:solidFill>
                <a:schemeClr val="bg2">
                  <a:lumMod val="25000"/>
                </a:schemeClr>
              </a:solidFill>
            </a:endParaRPr>
          </a:p>
        </p:txBody>
      </p:sp>
      <p:sp>
        <p:nvSpPr>
          <p:cNvPr id="5" name="Прямоугольник 4"/>
          <p:cNvSpPr/>
          <p:nvPr/>
        </p:nvSpPr>
        <p:spPr>
          <a:xfrm>
            <a:off x="215008" y="692696"/>
            <a:ext cx="8928992" cy="1200329"/>
          </a:xfrm>
          <a:prstGeom prst="rect">
            <a:avLst/>
          </a:prstGeom>
        </p:spPr>
        <p:txBody>
          <a:bodyPr wrap="square">
            <a:spAutoFit/>
          </a:bodyPr>
          <a:lstStyle/>
          <a:p>
            <a:pPr lvl="0">
              <a:buFont typeface="Arial" pitchFamily="34" charset="0"/>
              <a:buChar char="•"/>
            </a:pPr>
            <a:r>
              <a:rPr lang="ru-RU" sz="2000" dirty="0" smtClean="0">
                <a:solidFill>
                  <a:schemeClr val="bg2">
                    <a:lumMod val="25000"/>
                  </a:schemeClr>
                </a:solidFill>
                <a:latin typeface="Times New Roman" pitchFamily="18" charset="0"/>
                <a:cs typeface="Times New Roman" pitchFamily="18" charset="0"/>
              </a:rPr>
              <a:t> </a:t>
            </a:r>
            <a:r>
              <a:rPr lang="ru-RU" sz="2400" b="1" dirty="0" smtClean="0">
                <a:solidFill>
                  <a:schemeClr val="bg2">
                    <a:lumMod val="25000"/>
                  </a:schemeClr>
                </a:solidFill>
                <a:latin typeface="Times New Roman" pitchFamily="18" charset="0"/>
                <a:cs typeface="Times New Roman" pitchFamily="18" charset="0"/>
              </a:rPr>
              <a:t>получение исторических сведений о прошлом и настоящем Никольского храма</a:t>
            </a:r>
          </a:p>
          <a:p>
            <a:pPr lvl="0">
              <a:buFont typeface="Arial" pitchFamily="34" charset="0"/>
              <a:buChar char="•"/>
            </a:pPr>
            <a:r>
              <a:rPr lang="ru-RU" sz="2400" b="1" dirty="0" smtClean="0">
                <a:solidFill>
                  <a:schemeClr val="bg2">
                    <a:lumMod val="25000"/>
                  </a:schemeClr>
                </a:solidFill>
                <a:latin typeface="Times New Roman" pitchFamily="18" charset="0"/>
                <a:cs typeface="Times New Roman" pitchFamily="18" charset="0"/>
              </a:rPr>
              <a:t>  определение его ролей в жизни людей</a:t>
            </a:r>
            <a:endParaRPr lang="ru-RU" sz="2400" b="1" dirty="0">
              <a:solidFill>
                <a:schemeClr val="bg2">
                  <a:lumMod val="25000"/>
                </a:schemeClr>
              </a:solidFill>
              <a:latin typeface="Times New Roman" pitchFamily="18" charset="0"/>
              <a:cs typeface="Times New Roman" pitchFamily="18" charset="0"/>
            </a:endParaRPr>
          </a:p>
        </p:txBody>
      </p:sp>
      <p:sp>
        <p:nvSpPr>
          <p:cNvPr id="6" name="Прямоугольник 5"/>
          <p:cNvSpPr/>
          <p:nvPr/>
        </p:nvSpPr>
        <p:spPr>
          <a:xfrm>
            <a:off x="467544" y="1844824"/>
            <a:ext cx="1812035" cy="707886"/>
          </a:xfrm>
          <a:prstGeom prst="rect">
            <a:avLst/>
          </a:prstGeom>
        </p:spPr>
        <p:txBody>
          <a:bodyPr wrap="none">
            <a:spAutoFit/>
          </a:bodyPr>
          <a:lstStyle/>
          <a:p>
            <a:r>
              <a:rPr lang="ru-RU" sz="4000" dirty="0" smtClean="0">
                <a:solidFill>
                  <a:schemeClr val="bg2">
                    <a:lumMod val="25000"/>
                  </a:schemeClr>
                </a:solidFill>
                <a:latin typeface="Times New Roman" pitchFamily="18" charset="0"/>
                <a:cs typeface="Times New Roman" pitchFamily="18" charset="0"/>
              </a:rPr>
              <a:t>Задачи:</a:t>
            </a:r>
            <a:endParaRPr lang="ru-RU" sz="4000" dirty="0">
              <a:solidFill>
                <a:schemeClr val="bg2">
                  <a:lumMod val="25000"/>
                </a:schemeClr>
              </a:solidFill>
              <a:latin typeface="Times New Roman" pitchFamily="18" charset="0"/>
              <a:cs typeface="Times New Roman" pitchFamily="18" charset="0"/>
            </a:endParaRPr>
          </a:p>
        </p:txBody>
      </p:sp>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Обои для рабочего стола на православную тематику"/>
          <p:cNvPicPr>
            <a:picLocks noChangeAspect="1" noChangeArrowheads="1"/>
          </p:cNvPicPr>
          <p:nvPr/>
        </p:nvPicPr>
        <p:blipFill>
          <a:blip r:embed="rId2" cstate="screen">
            <a:lum bright="30000" contrast="20000"/>
          </a:blip>
          <a:srcRect/>
          <a:stretch>
            <a:fillRect/>
          </a:stretch>
        </p:blipFill>
        <p:spPr bwMode="auto">
          <a:xfrm>
            <a:off x="0" y="0"/>
            <a:ext cx="9173210" cy="6858000"/>
          </a:xfrm>
          <a:prstGeom prst="rect">
            <a:avLst/>
          </a:prstGeom>
          <a:noFill/>
        </p:spPr>
      </p:pic>
      <p:sp>
        <p:nvSpPr>
          <p:cNvPr id="2" name="Заголовок 1"/>
          <p:cNvSpPr>
            <a:spLocks noGrp="1"/>
          </p:cNvSpPr>
          <p:nvPr>
            <p:ph type="title"/>
          </p:nvPr>
        </p:nvSpPr>
        <p:spPr/>
        <p:txBody>
          <a:bodyPr/>
          <a:lstStyle/>
          <a:p>
            <a:r>
              <a:rPr lang="ru-RU" dirty="0" smtClean="0">
                <a:solidFill>
                  <a:schemeClr val="tx2">
                    <a:lumMod val="60000"/>
                    <a:lumOff val="40000"/>
                  </a:schemeClr>
                </a:solidFill>
                <a:effectLst>
                  <a:glow rad="139700">
                    <a:schemeClr val="accent1">
                      <a:satMod val="175000"/>
                      <a:alpha val="40000"/>
                    </a:schemeClr>
                  </a:glow>
                </a:effectLst>
                <a:latin typeface="Times New Roman" pitchFamily="18" charset="0"/>
                <a:cs typeface="Times New Roman" pitchFamily="18" charset="0"/>
              </a:rPr>
              <a:t>Гипотеза исследования</a:t>
            </a:r>
            <a:r>
              <a:rPr lang="ru-RU" dirty="0" smtClean="0">
                <a:solidFill>
                  <a:schemeClr val="bg2">
                    <a:lumMod val="25000"/>
                  </a:schemeClr>
                </a:solidFill>
                <a:effectLst>
                  <a:glow rad="139700">
                    <a:schemeClr val="accent1">
                      <a:satMod val="175000"/>
                      <a:alpha val="40000"/>
                    </a:schemeClr>
                  </a:glow>
                </a:effectLst>
                <a:latin typeface="Times New Roman" pitchFamily="18" charset="0"/>
                <a:cs typeface="Times New Roman" pitchFamily="18" charset="0"/>
              </a:rPr>
              <a:t>:</a:t>
            </a:r>
            <a:endParaRPr lang="ru-RU" dirty="0">
              <a:solidFill>
                <a:schemeClr val="bg2">
                  <a:lumMod val="25000"/>
                </a:schemeClr>
              </a:solidFill>
              <a:effectLst>
                <a:glow rad="139700">
                  <a:schemeClr val="accent1">
                    <a:satMod val="175000"/>
                    <a:alpha val="40000"/>
                  </a:schemeClr>
                </a:glow>
              </a:effectLst>
              <a:latin typeface="Times New Roman" pitchFamily="18" charset="0"/>
              <a:cs typeface="Times New Roman" pitchFamily="18" charset="0"/>
            </a:endParaRPr>
          </a:p>
        </p:txBody>
      </p:sp>
      <p:sp>
        <p:nvSpPr>
          <p:cNvPr id="5" name="Прямоугольник 4"/>
          <p:cNvSpPr/>
          <p:nvPr/>
        </p:nvSpPr>
        <p:spPr>
          <a:xfrm>
            <a:off x="427511" y="3140968"/>
            <a:ext cx="8716489" cy="2585323"/>
          </a:xfrm>
          <a:prstGeom prst="rect">
            <a:avLst/>
          </a:prstGeom>
          <a:noFill/>
        </p:spPr>
        <p:txBody>
          <a:bodyPr wrap="none" lIns="91440" tIns="45720" rIns="91440" bIns="45720">
            <a:spAutoFit/>
          </a:bodyPr>
          <a:lstStyle/>
          <a:p>
            <a:pPr algn="ctr"/>
            <a:r>
              <a:rPr lang="ru-RU"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39700">
                    <a:schemeClr val="accent1">
                      <a:satMod val="175000"/>
                      <a:alpha val="40000"/>
                    </a:schemeClr>
                  </a:glow>
                </a:effectLst>
              </a:rPr>
              <a:t>Невозможно сотворить </a:t>
            </a:r>
          </a:p>
          <a:p>
            <a:pPr algn="ctr"/>
            <a:r>
              <a:rPr lang="ru-RU"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39700">
                    <a:schemeClr val="accent1">
                      <a:satMod val="175000"/>
                      <a:alpha val="40000"/>
                    </a:schemeClr>
                  </a:glow>
                </a:effectLst>
              </a:rPr>
              <a:t>достойное будущее, не зная</a:t>
            </a:r>
          </a:p>
          <a:p>
            <a:pPr algn="ctr"/>
            <a:r>
              <a:rPr lang="ru-RU"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39700">
                    <a:schemeClr val="accent1">
                      <a:satMod val="175000"/>
                      <a:alpha val="40000"/>
                    </a:schemeClr>
                  </a:glow>
                </a:effectLst>
              </a:rPr>
              <a:t>Святого прошлого…</a:t>
            </a:r>
            <a:endParaRPr lang="ru-RU"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39700">
                  <a:schemeClr val="accent1">
                    <a:satMod val="175000"/>
                    <a:alpha val="40000"/>
                  </a:schemeClr>
                </a:glow>
              </a:effectLst>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par>
                          <p:cTn id="8" fill="hold">
                            <p:stCondLst>
                              <p:cond delay="2000"/>
                            </p:stCondLst>
                            <p:childTnLst>
                              <p:par>
                                <p:cTn id="9" presetID="53"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2000" fill="hold"/>
                                        <p:tgtEl>
                                          <p:spTgt spid="5"/>
                                        </p:tgtEl>
                                        <p:attrNameLst>
                                          <p:attrName>ppt_w</p:attrName>
                                        </p:attrNameLst>
                                      </p:cBhvr>
                                      <p:tavLst>
                                        <p:tav tm="0">
                                          <p:val>
                                            <p:fltVal val="0"/>
                                          </p:val>
                                        </p:tav>
                                        <p:tav tm="100000">
                                          <p:val>
                                            <p:strVal val="#ppt_w"/>
                                          </p:val>
                                        </p:tav>
                                      </p:tavLst>
                                    </p:anim>
                                    <p:anim calcmode="lin" valueType="num">
                                      <p:cBhvr>
                                        <p:cTn id="12" dur="2000" fill="hold"/>
                                        <p:tgtEl>
                                          <p:spTgt spid="5"/>
                                        </p:tgtEl>
                                        <p:attrNameLst>
                                          <p:attrName>ppt_h</p:attrName>
                                        </p:attrNameLst>
                                      </p:cBhvr>
                                      <p:tavLst>
                                        <p:tav tm="0">
                                          <p:val>
                                            <p:fltVal val="0"/>
                                          </p:val>
                                        </p:tav>
                                        <p:tav tm="100000">
                                          <p:val>
                                            <p:strVal val="#ppt_h"/>
                                          </p:val>
                                        </p:tav>
                                      </p:tavLst>
                                    </p:anim>
                                    <p:animEffect transition="in" filter="fade">
                                      <p:cBhvr>
                                        <p:cTn id="1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Обои для рабочего стола на православную тематику"/>
          <p:cNvPicPr>
            <a:picLocks noChangeAspect="1" noChangeArrowheads="1"/>
          </p:cNvPicPr>
          <p:nvPr/>
        </p:nvPicPr>
        <p:blipFill>
          <a:blip r:embed="rId2" cstate="screen">
            <a:lum bright="20000" contrast="-70000"/>
          </a:blip>
          <a:srcRect/>
          <a:stretch>
            <a:fillRect/>
          </a:stretch>
        </p:blipFill>
        <p:spPr bwMode="auto">
          <a:xfrm>
            <a:off x="0" y="0"/>
            <a:ext cx="9173210" cy="6858000"/>
          </a:xfrm>
          <a:prstGeom prst="rect">
            <a:avLst/>
          </a:prstGeom>
          <a:noFill/>
        </p:spPr>
      </p:pic>
      <p:sp>
        <p:nvSpPr>
          <p:cNvPr id="2" name="Заголовок 1"/>
          <p:cNvSpPr>
            <a:spLocks noGrp="1"/>
          </p:cNvSpPr>
          <p:nvPr>
            <p:ph type="title"/>
          </p:nvPr>
        </p:nvSpPr>
        <p:spPr>
          <a:xfrm>
            <a:off x="395536" y="476672"/>
            <a:ext cx="8229600" cy="1143000"/>
          </a:xfrm>
        </p:spPr>
        <p:txBody>
          <a:bodyPr>
            <a:normAutofit fontScale="90000"/>
          </a:bodyPr>
          <a:lstStyle/>
          <a:p>
            <a:r>
              <a:rPr lang="ru-RU" dirty="0" smtClean="0">
                <a:solidFill>
                  <a:schemeClr val="accent2">
                    <a:lumMod val="50000"/>
                  </a:schemeClr>
                </a:solidFill>
                <a:latin typeface="Times New Roman" pitchFamily="18" charset="0"/>
                <a:cs typeface="Times New Roman" pitchFamily="18" charset="0"/>
              </a:rPr>
              <a:t>Формы и методы исследовательской работы:</a:t>
            </a:r>
            <a:r>
              <a:rPr lang="ru-RU" dirty="0" smtClean="0">
                <a:solidFill>
                  <a:schemeClr val="accent2">
                    <a:lumMod val="50000"/>
                  </a:schemeClr>
                </a:solidFill>
              </a:rPr>
              <a:t/>
            </a:r>
            <a:br>
              <a:rPr lang="ru-RU" dirty="0" smtClean="0">
                <a:solidFill>
                  <a:schemeClr val="accent2">
                    <a:lumMod val="50000"/>
                  </a:schemeClr>
                </a:solidFill>
              </a:rPr>
            </a:br>
            <a:endParaRPr lang="ru-RU" dirty="0">
              <a:solidFill>
                <a:schemeClr val="accent2">
                  <a:lumMod val="50000"/>
                </a:schemeClr>
              </a:solidFill>
            </a:endParaRPr>
          </a:p>
        </p:txBody>
      </p:sp>
      <p:sp>
        <p:nvSpPr>
          <p:cNvPr id="3" name="Содержимое 2"/>
          <p:cNvSpPr>
            <a:spLocks noGrp="1"/>
          </p:cNvSpPr>
          <p:nvPr>
            <p:ph idx="1"/>
          </p:nvPr>
        </p:nvSpPr>
        <p:spPr/>
        <p:txBody>
          <a:bodyPr>
            <a:normAutofit fontScale="92500"/>
          </a:bodyPr>
          <a:lstStyle/>
          <a:p>
            <a:pPr lvl="0"/>
            <a:r>
              <a:rPr lang="ru-RU" b="1" dirty="0" smtClean="0">
                <a:solidFill>
                  <a:schemeClr val="accent2">
                    <a:lumMod val="50000"/>
                  </a:schemeClr>
                </a:solidFill>
                <a:latin typeface="Times New Roman" pitchFamily="18" charset="0"/>
                <a:cs typeface="Times New Roman" pitchFamily="18" charset="0"/>
              </a:rPr>
              <a:t>изучение </a:t>
            </a:r>
            <a:r>
              <a:rPr lang="ru-RU" b="1" dirty="0">
                <a:solidFill>
                  <a:schemeClr val="accent2">
                    <a:lumMod val="50000"/>
                  </a:schemeClr>
                </a:solidFill>
                <a:latin typeface="Times New Roman" pitchFamily="18" charset="0"/>
                <a:cs typeface="Times New Roman" pitchFamily="18" charset="0"/>
              </a:rPr>
              <a:t>источников исследования: фотографий, документов, архивных материалов, газетных материалов, </a:t>
            </a:r>
            <a:r>
              <a:rPr lang="ru-RU" b="1" dirty="0" smtClean="0">
                <a:solidFill>
                  <a:schemeClr val="accent2">
                    <a:lumMod val="50000"/>
                  </a:schemeClr>
                </a:solidFill>
                <a:latin typeface="Times New Roman" pitchFamily="18" charset="0"/>
                <a:cs typeface="Times New Roman" pitchFamily="18" charset="0"/>
              </a:rPr>
              <a:t>интернет</a:t>
            </a:r>
          </a:p>
          <a:p>
            <a:pPr lvl="0">
              <a:buNone/>
            </a:pPr>
            <a:endParaRPr lang="ru-RU" b="1" dirty="0">
              <a:solidFill>
                <a:schemeClr val="accent2">
                  <a:lumMod val="50000"/>
                </a:schemeClr>
              </a:solidFill>
              <a:latin typeface="Times New Roman" pitchFamily="18" charset="0"/>
              <a:cs typeface="Times New Roman" pitchFamily="18" charset="0"/>
            </a:endParaRPr>
          </a:p>
          <a:p>
            <a:pPr lvl="0"/>
            <a:r>
              <a:rPr lang="ru-RU" b="1" dirty="0">
                <a:solidFill>
                  <a:schemeClr val="accent2">
                    <a:lumMod val="50000"/>
                  </a:schemeClr>
                </a:solidFill>
                <a:latin typeface="Times New Roman" pitchFamily="18" charset="0"/>
                <a:cs typeface="Times New Roman" pitchFamily="18" charset="0"/>
              </a:rPr>
              <a:t>установление связей с работниками библиотек, настоятелем храма с целью получения консультаций, уточнения сведений, проверки достоверности фактов</a:t>
            </a:r>
          </a:p>
          <a:p>
            <a:endParaRPr lang="ru-RU" dirty="0">
              <a:latin typeface="Times New Roman" pitchFamily="18" charset="0"/>
              <a:cs typeface="Times New Roman" pitchFamily="18" charset="0"/>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2000"/>
                                        <p:tgtEl>
                                          <p:spTgt spid="3">
                                            <p:txEl>
                                              <p:pRg st="0" end="0"/>
                                            </p:txEl>
                                          </p:spTgt>
                                        </p:tgtEl>
                                      </p:cBhvr>
                                    </p:animEffect>
                                  </p:childTnLst>
                                </p:cTn>
                              </p:par>
                            </p:childTnLst>
                          </p:cTn>
                        </p:par>
                        <p:par>
                          <p:cTn id="14" fill="hold">
                            <p:stCondLst>
                              <p:cond delay="3000"/>
                            </p:stCondLst>
                            <p:childTnLst>
                              <p:par>
                                <p:cTn id="15" presetID="22" presetClass="entr" presetSubtype="4" fill="hold" grpId="0"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Обои для рабочего стола на православную тематику"/>
          <p:cNvPicPr>
            <a:picLocks noChangeAspect="1" noChangeArrowheads="1"/>
          </p:cNvPicPr>
          <p:nvPr/>
        </p:nvPicPr>
        <p:blipFill>
          <a:blip r:embed="rId2" cstate="screen">
            <a:lum bright="70000" contrast="-70000"/>
          </a:blip>
          <a:srcRect/>
          <a:stretch>
            <a:fillRect/>
          </a:stretch>
        </p:blipFill>
        <p:spPr bwMode="auto">
          <a:xfrm>
            <a:off x="0" y="0"/>
            <a:ext cx="9173210" cy="6858000"/>
          </a:xfrm>
          <a:prstGeom prst="rect">
            <a:avLst/>
          </a:prstGeom>
          <a:noFill/>
        </p:spPr>
      </p:pic>
      <p:sp>
        <p:nvSpPr>
          <p:cNvPr id="2" name="Заголовок 1"/>
          <p:cNvSpPr>
            <a:spLocks noGrp="1"/>
          </p:cNvSpPr>
          <p:nvPr>
            <p:ph type="title"/>
          </p:nvPr>
        </p:nvSpPr>
        <p:spPr/>
        <p:txBody>
          <a:bodyPr/>
          <a:lstStyle/>
          <a:p>
            <a:r>
              <a:rPr lang="ru-RU" dirty="0" smtClean="0">
                <a:solidFill>
                  <a:schemeClr val="accent2">
                    <a:lumMod val="50000"/>
                  </a:schemeClr>
                </a:solidFill>
                <a:latin typeface="Times New Roman" pitchFamily="18" charset="0"/>
                <a:cs typeface="Times New Roman" pitchFamily="18" charset="0"/>
              </a:rPr>
              <a:t>План работы</a:t>
            </a:r>
            <a:endParaRPr lang="ru-RU" dirty="0">
              <a:solidFill>
                <a:schemeClr val="accent2">
                  <a:lumMod val="50000"/>
                </a:schemeClr>
              </a:solidFill>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fontScale="92500" lnSpcReduction="20000"/>
          </a:bodyPr>
          <a:lstStyle/>
          <a:p>
            <a:pPr lvl="0"/>
            <a:r>
              <a:rPr lang="ru-RU" b="1" dirty="0">
                <a:solidFill>
                  <a:schemeClr val="accent2">
                    <a:lumMod val="50000"/>
                  </a:schemeClr>
                </a:solidFill>
                <a:latin typeface="Times New Roman" pitchFamily="18" charset="0"/>
                <a:cs typeface="Times New Roman" pitchFamily="18" charset="0"/>
              </a:rPr>
              <a:t>Вступление</a:t>
            </a:r>
          </a:p>
          <a:p>
            <a:pPr lvl="0"/>
            <a:r>
              <a:rPr lang="ru-RU" b="1" dirty="0">
                <a:solidFill>
                  <a:schemeClr val="accent2">
                    <a:lumMod val="50000"/>
                  </a:schemeClr>
                </a:solidFill>
                <a:latin typeface="Times New Roman" pitchFamily="18" charset="0"/>
                <a:cs typeface="Times New Roman" pitchFamily="18" charset="0"/>
              </a:rPr>
              <a:t>Основная часть. </a:t>
            </a:r>
            <a:r>
              <a:rPr lang="ru-RU" b="1" dirty="0" smtClean="0">
                <a:solidFill>
                  <a:schemeClr val="accent2">
                    <a:lumMod val="50000"/>
                  </a:schemeClr>
                </a:solidFill>
                <a:latin typeface="Times New Roman" pitchFamily="18" charset="0"/>
                <a:cs typeface="Times New Roman" pitchFamily="18" charset="0"/>
              </a:rPr>
              <a:t>Свято-Никольский </a:t>
            </a:r>
            <a:r>
              <a:rPr lang="ru-RU" b="1" dirty="0">
                <a:solidFill>
                  <a:schemeClr val="accent2">
                    <a:lumMod val="50000"/>
                  </a:schemeClr>
                </a:solidFill>
                <a:latin typeface="Times New Roman" pitchFamily="18" charset="0"/>
                <a:cs typeface="Times New Roman" pitchFamily="18" charset="0"/>
              </a:rPr>
              <a:t>храм как центр духовного развития</a:t>
            </a:r>
          </a:p>
          <a:p>
            <a:pPr lvl="0"/>
            <a:r>
              <a:rPr lang="ru-RU" b="1" dirty="0">
                <a:solidFill>
                  <a:schemeClr val="accent2">
                    <a:lumMod val="50000"/>
                  </a:schemeClr>
                </a:solidFill>
                <a:latin typeface="Times New Roman" pitchFamily="18" charset="0"/>
                <a:cs typeface="Times New Roman" pitchFamily="18" charset="0"/>
              </a:rPr>
              <a:t>Что такое храм?</a:t>
            </a:r>
          </a:p>
          <a:p>
            <a:pPr lvl="0"/>
            <a:r>
              <a:rPr lang="ru-RU" b="1" dirty="0">
                <a:solidFill>
                  <a:schemeClr val="accent2">
                    <a:lumMod val="50000"/>
                  </a:schemeClr>
                </a:solidFill>
                <a:latin typeface="Times New Roman" pitchFamily="18" charset="0"/>
                <a:cs typeface="Times New Roman" pitchFamily="18" charset="0"/>
              </a:rPr>
              <a:t>История </a:t>
            </a:r>
            <a:r>
              <a:rPr lang="ru-RU" b="1" dirty="0" smtClean="0">
                <a:solidFill>
                  <a:schemeClr val="accent2">
                    <a:lumMod val="50000"/>
                  </a:schemeClr>
                </a:solidFill>
                <a:latin typeface="Times New Roman" pitchFamily="18" charset="0"/>
                <a:cs typeface="Times New Roman" pitchFamily="18" charset="0"/>
              </a:rPr>
              <a:t>Свято-Никольского </a:t>
            </a:r>
            <a:r>
              <a:rPr lang="ru-RU" b="1" dirty="0">
                <a:solidFill>
                  <a:schemeClr val="accent2">
                    <a:lumMod val="50000"/>
                  </a:schemeClr>
                </a:solidFill>
                <a:latin typeface="Times New Roman" pitchFamily="18" charset="0"/>
                <a:cs typeface="Times New Roman" pitchFamily="18" charset="0"/>
              </a:rPr>
              <a:t>храма</a:t>
            </a:r>
          </a:p>
          <a:p>
            <a:pPr lvl="0"/>
            <a:r>
              <a:rPr lang="ru-RU" b="1" dirty="0">
                <a:solidFill>
                  <a:schemeClr val="accent2">
                    <a:lumMod val="50000"/>
                  </a:schemeClr>
                </a:solidFill>
                <a:latin typeface="Times New Roman" pitchFamily="18" charset="0"/>
                <a:cs typeface="Times New Roman" pitchFamily="18" charset="0"/>
              </a:rPr>
              <a:t>Архитектура храма</a:t>
            </a:r>
          </a:p>
          <a:p>
            <a:pPr lvl="0"/>
            <a:r>
              <a:rPr lang="ru-RU" b="1" dirty="0">
                <a:solidFill>
                  <a:schemeClr val="accent2">
                    <a:lumMod val="50000"/>
                  </a:schemeClr>
                </a:solidFill>
                <a:latin typeface="Times New Roman" pitchFamily="18" charset="0"/>
                <a:cs typeface="Times New Roman" pitchFamily="18" charset="0"/>
              </a:rPr>
              <a:t>Почитаемые иконы прихода</a:t>
            </a:r>
          </a:p>
          <a:p>
            <a:pPr lvl="0"/>
            <a:r>
              <a:rPr lang="ru-RU" b="1" dirty="0" smtClean="0">
                <a:solidFill>
                  <a:schemeClr val="accent2">
                    <a:lumMod val="50000"/>
                  </a:schemeClr>
                </a:solidFill>
                <a:latin typeface="Times New Roman" pitchFamily="18" charset="0"/>
                <a:cs typeface="Times New Roman" pitchFamily="18" charset="0"/>
              </a:rPr>
              <a:t>Священнослужители </a:t>
            </a:r>
            <a:r>
              <a:rPr lang="ru-RU" b="1" dirty="0">
                <a:solidFill>
                  <a:schemeClr val="accent2">
                    <a:lumMod val="50000"/>
                  </a:schemeClr>
                </a:solidFill>
                <a:latin typeface="Times New Roman" pitchFamily="18" charset="0"/>
                <a:cs typeface="Times New Roman" pitchFamily="18" charset="0"/>
              </a:rPr>
              <a:t>храма</a:t>
            </a:r>
          </a:p>
          <a:p>
            <a:pPr lvl="0"/>
            <a:r>
              <a:rPr lang="ru-RU" b="1" dirty="0">
                <a:solidFill>
                  <a:schemeClr val="accent2">
                    <a:lumMod val="50000"/>
                  </a:schemeClr>
                </a:solidFill>
                <a:latin typeface="Times New Roman" pitchFamily="18" charset="0"/>
                <a:cs typeface="Times New Roman" pitchFamily="18" charset="0"/>
              </a:rPr>
              <a:t>Храм в настоящее время</a:t>
            </a:r>
          </a:p>
          <a:p>
            <a:pPr lvl="0"/>
            <a:r>
              <a:rPr lang="ru-RU" b="1" dirty="0">
                <a:solidFill>
                  <a:schemeClr val="accent2">
                    <a:lumMod val="50000"/>
                  </a:schemeClr>
                </a:solidFill>
                <a:latin typeface="Times New Roman" pitchFamily="18" charset="0"/>
                <a:cs typeface="Times New Roman" pitchFamily="18" charset="0"/>
              </a:rPr>
              <a:t>Выводы</a:t>
            </a:r>
          </a:p>
          <a:p>
            <a:endParaRPr lang="ru-RU"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000"/>
                                        <p:tgtEl>
                                          <p:spTgt spid="2"/>
                                        </p:tgtEl>
                                      </p:cBhvr>
                                    </p:animEffect>
                                  </p:childTnLst>
                                </p:cTn>
                              </p:par>
                            </p:childTnLst>
                          </p:cTn>
                        </p:par>
                        <p:par>
                          <p:cTn id="8" fill="hold">
                            <p:stCondLst>
                              <p:cond delay="2000"/>
                            </p:stCondLst>
                            <p:childTnLst>
                              <p:par>
                                <p:cTn id="9" presetID="4" presetClass="entr" presetSubtype="16"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ox(in)">
                                      <p:cBhvr>
                                        <p:cTn id="11" dur="1000"/>
                                        <p:tgtEl>
                                          <p:spTgt spid="3">
                                            <p:txEl>
                                              <p:pRg st="0" end="0"/>
                                            </p:txEl>
                                          </p:spTgt>
                                        </p:tgtEl>
                                      </p:cBhvr>
                                    </p:animEffect>
                                  </p:childTnLst>
                                </p:cTn>
                              </p:par>
                            </p:childTnLst>
                          </p:cTn>
                        </p:par>
                        <p:par>
                          <p:cTn id="12" fill="hold">
                            <p:stCondLst>
                              <p:cond delay="3000"/>
                            </p:stCondLst>
                            <p:childTnLst>
                              <p:par>
                                <p:cTn id="13" presetID="4" presetClass="entr" presetSubtype="16"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ox(in)">
                                      <p:cBhvr>
                                        <p:cTn id="15" dur="1000"/>
                                        <p:tgtEl>
                                          <p:spTgt spid="3">
                                            <p:txEl>
                                              <p:pRg st="1" end="1"/>
                                            </p:txEl>
                                          </p:spTgt>
                                        </p:tgtEl>
                                      </p:cBhvr>
                                    </p:animEffect>
                                  </p:childTnLst>
                                </p:cTn>
                              </p:par>
                            </p:childTnLst>
                          </p:cTn>
                        </p:par>
                        <p:par>
                          <p:cTn id="16" fill="hold">
                            <p:stCondLst>
                              <p:cond delay="4000"/>
                            </p:stCondLst>
                            <p:childTnLst>
                              <p:par>
                                <p:cTn id="17" presetID="4" presetClass="entr" presetSubtype="16"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box(in)">
                                      <p:cBhvr>
                                        <p:cTn id="19" dur="1000"/>
                                        <p:tgtEl>
                                          <p:spTgt spid="3">
                                            <p:txEl>
                                              <p:pRg st="2" end="2"/>
                                            </p:txEl>
                                          </p:spTgt>
                                        </p:tgtEl>
                                      </p:cBhvr>
                                    </p:animEffect>
                                  </p:childTnLst>
                                </p:cTn>
                              </p:par>
                            </p:childTnLst>
                          </p:cTn>
                        </p:par>
                        <p:par>
                          <p:cTn id="20" fill="hold">
                            <p:stCondLst>
                              <p:cond delay="5000"/>
                            </p:stCondLst>
                            <p:childTnLst>
                              <p:par>
                                <p:cTn id="21" presetID="4" presetClass="entr" presetSubtype="16" fill="hold" grpId="0"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box(in)">
                                      <p:cBhvr>
                                        <p:cTn id="23" dur="1000"/>
                                        <p:tgtEl>
                                          <p:spTgt spid="3">
                                            <p:txEl>
                                              <p:pRg st="3" end="3"/>
                                            </p:txEl>
                                          </p:spTgt>
                                        </p:tgtEl>
                                      </p:cBhvr>
                                    </p:animEffect>
                                  </p:childTnLst>
                                </p:cTn>
                              </p:par>
                            </p:childTnLst>
                          </p:cTn>
                        </p:par>
                        <p:par>
                          <p:cTn id="24" fill="hold">
                            <p:stCondLst>
                              <p:cond delay="6000"/>
                            </p:stCondLst>
                            <p:childTnLst>
                              <p:par>
                                <p:cTn id="25" presetID="4" presetClass="entr" presetSubtype="16" fill="hold" grpId="0"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ox(in)">
                                      <p:cBhvr>
                                        <p:cTn id="27" dur="1000"/>
                                        <p:tgtEl>
                                          <p:spTgt spid="3">
                                            <p:txEl>
                                              <p:pRg st="4" end="4"/>
                                            </p:txEl>
                                          </p:spTgt>
                                        </p:tgtEl>
                                      </p:cBhvr>
                                    </p:animEffect>
                                  </p:childTnLst>
                                </p:cTn>
                              </p:par>
                            </p:childTnLst>
                          </p:cTn>
                        </p:par>
                        <p:par>
                          <p:cTn id="28" fill="hold">
                            <p:stCondLst>
                              <p:cond delay="7000"/>
                            </p:stCondLst>
                            <p:childTnLst>
                              <p:par>
                                <p:cTn id="29" presetID="4" presetClass="entr" presetSubtype="16" fill="hold" grpId="0" nodeType="after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box(in)">
                                      <p:cBhvr>
                                        <p:cTn id="31" dur="1000"/>
                                        <p:tgtEl>
                                          <p:spTgt spid="3">
                                            <p:txEl>
                                              <p:pRg st="5" end="5"/>
                                            </p:txEl>
                                          </p:spTgt>
                                        </p:tgtEl>
                                      </p:cBhvr>
                                    </p:animEffect>
                                  </p:childTnLst>
                                </p:cTn>
                              </p:par>
                            </p:childTnLst>
                          </p:cTn>
                        </p:par>
                        <p:par>
                          <p:cTn id="32" fill="hold">
                            <p:stCondLst>
                              <p:cond delay="8000"/>
                            </p:stCondLst>
                            <p:childTnLst>
                              <p:par>
                                <p:cTn id="33" presetID="4" presetClass="entr" presetSubtype="16" fill="hold" grpId="0" nodeType="after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box(in)">
                                      <p:cBhvr>
                                        <p:cTn id="35" dur="1000"/>
                                        <p:tgtEl>
                                          <p:spTgt spid="3">
                                            <p:txEl>
                                              <p:pRg st="6" end="6"/>
                                            </p:txEl>
                                          </p:spTgt>
                                        </p:tgtEl>
                                      </p:cBhvr>
                                    </p:animEffect>
                                  </p:childTnLst>
                                </p:cTn>
                              </p:par>
                            </p:childTnLst>
                          </p:cTn>
                        </p:par>
                        <p:par>
                          <p:cTn id="36" fill="hold">
                            <p:stCondLst>
                              <p:cond delay="9000"/>
                            </p:stCondLst>
                            <p:childTnLst>
                              <p:par>
                                <p:cTn id="37" presetID="4" presetClass="entr" presetSubtype="16" fill="hold" grpId="0" nodeType="after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box(in)">
                                      <p:cBhvr>
                                        <p:cTn id="39" dur="1000"/>
                                        <p:tgtEl>
                                          <p:spTgt spid="3">
                                            <p:txEl>
                                              <p:pRg st="7" end="7"/>
                                            </p:txEl>
                                          </p:spTgt>
                                        </p:tgtEl>
                                      </p:cBhvr>
                                    </p:animEffect>
                                  </p:childTnLst>
                                </p:cTn>
                              </p:par>
                            </p:childTnLst>
                          </p:cTn>
                        </p:par>
                        <p:par>
                          <p:cTn id="40" fill="hold">
                            <p:stCondLst>
                              <p:cond delay="10000"/>
                            </p:stCondLst>
                            <p:childTnLst>
                              <p:par>
                                <p:cTn id="41" presetID="4" presetClass="entr" presetSubtype="16" fill="hold" grpId="0" nodeType="after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Effect transition="in" filter="box(in)">
                                      <p:cBhvr>
                                        <p:cTn id="43" dur="1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Обои для рабочего стола на православную тематику"/>
          <p:cNvPicPr>
            <a:picLocks noChangeAspect="1" noChangeArrowheads="1"/>
          </p:cNvPicPr>
          <p:nvPr/>
        </p:nvPicPr>
        <p:blipFill>
          <a:blip r:embed="rId2" cstate="screen">
            <a:lum bright="70000" contrast="-70000"/>
          </a:blip>
          <a:srcRect/>
          <a:stretch>
            <a:fillRect/>
          </a:stretch>
        </p:blipFill>
        <p:spPr bwMode="auto">
          <a:xfrm>
            <a:off x="0" y="1"/>
            <a:ext cx="9144000" cy="6858000"/>
          </a:xfrm>
          <a:prstGeom prst="rect">
            <a:avLst/>
          </a:prstGeom>
          <a:noFill/>
        </p:spPr>
      </p:pic>
      <p:sp>
        <p:nvSpPr>
          <p:cNvPr id="2" name="Заголовок 1"/>
          <p:cNvSpPr>
            <a:spLocks noGrp="1"/>
          </p:cNvSpPr>
          <p:nvPr>
            <p:ph type="title"/>
          </p:nvPr>
        </p:nvSpPr>
        <p:spPr/>
        <p:txBody>
          <a:bodyPr>
            <a:normAutofit fontScale="90000"/>
          </a:bodyPr>
          <a:lstStyle/>
          <a:p>
            <a:r>
              <a:rPr lang="ru-RU" dirty="0">
                <a:solidFill>
                  <a:schemeClr val="bg2">
                    <a:lumMod val="25000"/>
                  </a:schemeClr>
                </a:solidFill>
                <a:latin typeface="Times New Roman" pitchFamily="18" charset="0"/>
                <a:cs typeface="Times New Roman" pitchFamily="18" charset="0"/>
              </a:rPr>
              <a:t>Вступление:</a:t>
            </a:r>
            <a:br>
              <a:rPr lang="ru-RU" dirty="0">
                <a:solidFill>
                  <a:schemeClr val="bg2">
                    <a:lumMod val="25000"/>
                  </a:schemeClr>
                </a:solidFill>
                <a:latin typeface="Times New Roman" pitchFamily="18" charset="0"/>
                <a:cs typeface="Times New Roman" pitchFamily="18" charset="0"/>
              </a:rPr>
            </a:br>
            <a:endParaRPr lang="ru-RU" dirty="0">
              <a:solidFill>
                <a:schemeClr val="bg2">
                  <a:lumMod val="25000"/>
                </a:schemeClr>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764704"/>
            <a:ext cx="8229600" cy="2448273"/>
          </a:xfrm>
        </p:spPr>
        <p:txBody>
          <a:bodyPr>
            <a:noAutofit/>
          </a:bodyPr>
          <a:lstStyle/>
          <a:p>
            <a:pPr>
              <a:buNone/>
            </a:pPr>
            <a:r>
              <a:rPr lang="ru-RU" sz="2400" dirty="0" smtClean="0">
                <a:latin typeface="Times New Roman" pitchFamily="18" charset="0"/>
                <a:cs typeface="Times New Roman" pitchFamily="18" charset="0"/>
              </a:rPr>
              <a:t>     </a:t>
            </a:r>
            <a:r>
              <a:rPr lang="ru-RU" sz="2400" b="1" dirty="0" smtClean="0">
                <a:solidFill>
                  <a:schemeClr val="bg2">
                    <a:lumMod val="25000"/>
                  </a:schemeClr>
                </a:solidFill>
                <a:latin typeface="Times New Roman" pitchFamily="18" charset="0"/>
                <a:cs typeface="Times New Roman" pitchFamily="18" charset="0"/>
              </a:rPr>
              <a:t>В </a:t>
            </a:r>
            <a:r>
              <a:rPr lang="ru-RU" sz="2400" b="1" dirty="0">
                <a:solidFill>
                  <a:schemeClr val="bg2">
                    <a:lumMod val="25000"/>
                  </a:schemeClr>
                </a:solidFill>
                <a:latin typeface="Times New Roman" pitchFamily="18" charset="0"/>
                <a:cs typeface="Times New Roman" pitchFamily="18" charset="0"/>
              </a:rPr>
              <a:t>старину люди говорили, что для абсолютного счастья человеку необходимо славное Отечество. В нашем современном мире эти слова по-прежнему актуальны. Мы согласны с тем, что воспитание человека, испытывающего гордость за свою страну, начинается с познания своей малой Родины, ее святых мест. </a:t>
            </a:r>
          </a:p>
        </p:txBody>
      </p:sp>
      <p:pic>
        <p:nvPicPr>
          <p:cNvPr id="7" name="Picture 4" descr="C:\Documents and Settings\1\Рабочий стол\храм проект-  фото\02944bed9332ff12629a208336f42abf.jpg"/>
          <p:cNvPicPr>
            <a:picLocks noChangeAspect="1" noChangeArrowheads="1"/>
          </p:cNvPicPr>
          <p:nvPr/>
        </p:nvPicPr>
        <p:blipFill>
          <a:blip r:embed="rId3" cstate="screen"/>
          <a:srcRect/>
          <a:stretch>
            <a:fillRect/>
          </a:stretch>
        </p:blipFill>
        <p:spPr bwMode="auto">
          <a:xfrm>
            <a:off x="1691680" y="2996952"/>
            <a:ext cx="6120680" cy="3672408"/>
          </a:xfrm>
          <a:prstGeom prst="rect">
            <a:avLst/>
          </a:prstGeom>
          <a:noFill/>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par>
                          <p:cTn id="8" fill="hold">
                            <p:stCondLst>
                              <p:cond delay="2000"/>
                            </p:stCondLst>
                            <p:childTnLst>
                              <p:par>
                                <p:cTn id="9" presetID="14" presetClass="entr" presetSubtype="1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1"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Православные монастыри, храмы, фрески, пейзажи... Обои для рабочего стола"/>
          <p:cNvPicPr>
            <a:picLocks noChangeAspect="1" noChangeArrowheads="1"/>
          </p:cNvPicPr>
          <p:nvPr/>
        </p:nvPicPr>
        <p:blipFill>
          <a:blip r:embed="rId2" cstate="screen">
            <a:lum bright="70000" contrast="-70000"/>
          </a:blip>
          <a:srcRect/>
          <a:stretch>
            <a:fillRect/>
          </a:stretch>
        </p:blipFill>
        <p:spPr bwMode="auto">
          <a:xfrm>
            <a:off x="0" y="0"/>
            <a:ext cx="9144000" cy="6858000"/>
          </a:xfrm>
          <a:prstGeom prst="rect">
            <a:avLst/>
          </a:prstGeom>
          <a:noFill/>
        </p:spPr>
      </p:pic>
      <p:sp>
        <p:nvSpPr>
          <p:cNvPr id="3" name="Содержимое 2"/>
          <p:cNvSpPr>
            <a:spLocks noGrp="1"/>
          </p:cNvSpPr>
          <p:nvPr>
            <p:ph idx="1"/>
          </p:nvPr>
        </p:nvSpPr>
        <p:spPr>
          <a:xfrm>
            <a:off x="539552" y="404664"/>
            <a:ext cx="8229600" cy="4525963"/>
          </a:xfrm>
        </p:spPr>
        <p:txBody>
          <a:bodyPr>
            <a:normAutofit/>
          </a:bodyPr>
          <a:lstStyle/>
          <a:p>
            <a:pPr algn="ctr">
              <a:buNone/>
            </a:pPr>
            <a:r>
              <a:rPr lang="ru-RU" sz="2400" dirty="0" smtClean="0">
                <a:solidFill>
                  <a:schemeClr val="tx2">
                    <a:lumMod val="75000"/>
                  </a:schemeClr>
                </a:solidFill>
                <a:latin typeface="Times New Roman" pitchFamily="18" charset="0"/>
                <a:cs typeface="Times New Roman" pitchFamily="18" charset="0"/>
              </a:rPr>
              <a:t>    </a:t>
            </a:r>
            <a:r>
              <a:rPr lang="ru-RU" sz="2800" b="1" dirty="0" smtClean="0">
                <a:solidFill>
                  <a:schemeClr val="tx2">
                    <a:lumMod val="75000"/>
                  </a:schemeClr>
                </a:solidFill>
                <a:latin typeface="Times New Roman" pitchFamily="18" charset="0"/>
                <a:cs typeface="Times New Roman" pitchFamily="18" charset="0"/>
              </a:rPr>
              <a:t>Особая </a:t>
            </a:r>
            <a:r>
              <a:rPr lang="ru-RU" sz="2800" b="1" dirty="0">
                <a:solidFill>
                  <a:schemeClr val="tx2">
                    <a:lumMod val="75000"/>
                  </a:schemeClr>
                </a:solidFill>
                <a:latin typeface="Times New Roman" pitchFamily="18" charset="0"/>
                <a:cs typeface="Times New Roman" pitchFamily="18" charset="0"/>
              </a:rPr>
              <a:t>роль в истории России и развитии ее духовности и культуры принадлежит православию. Это признает и Федеральный закон РФ «О свободе совести о религиозных объединениях».</a:t>
            </a:r>
          </a:p>
          <a:p>
            <a:endParaRPr lang="ru-RU" dirty="0"/>
          </a:p>
        </p:txBody>
      </p:sp>
      <p:pic>
        <p:nvPicPr>
          <p:cNvPr id="23554" name="Picture 2" descr="http://vev.ru/uploads/images/00/01/65/2011/07/29/512701632_tonnel_original.jpg"/>
          <p:cNvPicPr>
            <a:picLocks noChangeAspect="1" noChangeArrowheads="1"/>
          </p:cNvPicPr>
          <p:nvPr/>
        </p:nvPicPr>
        <p:blipFill>
          <a:blip r:embed="rId3" cstate="screen"/>
          <a:srcRect/>
          <a:stretch>
            <a:fillRect/>
          </a:stretch>
        </p:blipFill>
        <p:spPr bwMode="auto">
          <a:xfrm>
            <a:off x="197514" y="2204864"/>
            <a:ext cx="3294366" cy="4392488"/>
          </a:xfrm>
          <a:prstGeom prst="rect">
            <a:avLst/>
          </a:prstGeom>
          <a:noFill/>
        </p:spPr>
      </p:pic>
      <p:sp>
        <p:nvSpPr>
          <p:cNvPr id="6" name="Прямоугольник 5"/>
          <p:cNvSpPr/>
          <p:nvPr/>
        </p:nvSpPr>
        <p:spPr>
          <a:xfrm>
            <a:off x="3419872" y="3212976"/>
            <a:ext cx="5400600" cy="3539430"/>
          </a:xfrm>
          <a:prstGeom prst="rect">
            <a:avLst/>
          </a:prstGeom>
        </p:spPr>
        <p:txBody>
          <a:bodyPr wrap="square">
            <a:spAutoFit/>
          </a:bodyPr>
          <a:lstStyle/>
          <a:p>
            <a:r>
              <a:rPr lang="ru-RU" sz="3200" b="1" i="1" dirty="0" smtClean="0">
                <a:solidFill>
                  <a:schemeClr val="tx2">
                    <a:lumMod val="75000"/>
                  </a:schemeClr>
                </a:solidFill>
              </a:rPr>
              <a:t>«Есть Бог, есть мир, они живут вовек, а жизнь людей мгновенна и убога, но все в себя вмещает человек, который любит мир и верит в Бога».</a:t>
            </a:r>
          </a:p>
          <a:p>
            <a:pPr algn="r"/>
            <a:r>
              <a:rPr lang="ru-RU" sz="3200" b="1" dirty="0" smtClean="0">
                <a:solidFill>
                  <a:schemeClr val="tx2">
                    <a:lumMod val="75000"/>
                  </a:schemeClr>
                </a:solidFill>
              </a:rPr>
              <a:t> Н. Гумилев.</a:t>
            </a:r>
            <a:endParaRPr lang="ru-RU" sz="3200" b="1" dirty="0">
              <a:solidFill>
                <a:schemeClr val="tx2">
                  <a:lumMod val="75000"/>
                </a:schemeClr>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fade">
                                      <p:cBhvr>
                                        <p:cTn id="7" dur="2000"/>
                                        <p:tgtEl>
                                          <p:spTgt spid="23554"/>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2000"/>
                                        <p:tgtEl>
                                          <p:spTgt spid="3">
                                            <p:txEl>
                                              <p:pRg st="0" end="0"/>
                                            </p:txEl>
                                          </p:spTgt>
                                        </p:tgtEl>
                                      </p:cBhvr>
                                    </p:animEffect>
                                    <p:anim calcmode="lin" valueType="num">
                                      <p:cBhvr>
                                        <p:cTn id="12"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3" dur="2000" fill="hold"/>
                                        <p:tgtEl>
                                          <p:spTgt spid="3">
                                            <p:txEl>
                                              <p:pRg st="0" end="0"/>
                                            </p:txEl>
                                          </p:spTgt>
                                        </p:tgtEl>
                                        <p:attrNameLst>
                                          <p:attrName>ppt_y</p:attrName>
                                        </p:attrNameLst>
                                      </p:cBhvr>
                                      <p:tavLst>
                                        <p:tav tm="0">
                                          <p:val>
                                            <p:strVal val="#ppt_y+.1"/>
                                          </p:val>
                                        </p:tav>
                                        <p:tav tm="100000">
                                          <p:val>
                                            <p:strVal val="#ppt_y"/>
                                          </p:val>
                                        </p:tav>
                                      </p:tavLst>
                                    </p:anim>
                                  </p:childTnLst>
                                </p:cTn>
                              </p:par>
                              <p:par>
                                <p:cTn id="14" presetID="4" presetClass="entr" presetSubtype="16"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ox(in)">
                                      <p:cBhvr>
                                        <p:cTn id="16"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planeta.moy.su/_bl/77/95592075.jpg"/>
          <p:cNvPicPr>
            <a:picLocks noChangeAspect="1" noChangeArrowheads="1"/>
          </p:cNvPicPr>
          <p:nvPr/>
        </p:nvPicPr>
        <p:blipFill>
          <a:blip r:embed="rId2" cstate="screen">
            <a:duotone>
              <a:schemeClr val="accent1">
                <a:shade val="45000"/>
                <a:satMod val="135000"/>
              </a:schemeClr>
              <a:prstClr val="white"/>
            </a:duotone>
          </a:blip>
          <a:srcRect/>
          <a:stretch>
            <a:fillRect/>
          </a:stretch>
        </p:blipFill>
        <p:spPr bwMode="auto">
          <a:xfrm>
            <a:off x="0" y="0"/>
            <a:ext cx="9433852" cy="6858000"/>
          </a:xfrm>
          <a:prstGeom prst="rect">
            <a:avLst/>
          </a:prstGeom>
          <a:noFill/>
        </p:spPr>
      </p:pic>
      <p:sp>
        <p:nvSpPr>
          <p:cNvPr id="2" name="Заголовок 1"/>
          <p:cNvSpPr>
            <a:spLocks noGrp="1"/>
          </p:cNvSpPr>
          <p:nvPr>
            <p:ph type="title"/>
          </p:nvPr>
        </p:nvSpPr>
        <p:spPr/>
        <p:txBody>
          <a:bodyPr>
            <a:normAutofit fontScale="90000"/>
          </a:bodyPr>
          <a:lstStyle/>
          <a:p>
            <a:r>
              <a:rPr lang="ru-RU" b="1" dirty="0" smtClean="0">
                <a:ln w="12700">
                  <a:solidFill>
                    <a:schemeClr val="tx2">
                      <a:satMod val="155000"/>
                    </a:schemeClr>
                  </a:solidFill>
                  <a:prstDash val="solid"/>
                </a:ln>
                <a:solidFill>
                  <a:schemeClr val="accent1">
                    <a:lumMod val="40000"/>
                    <a:lumOff val="60000"/>
                  </a:schemeClr>
                </a:solidFill>
                <a:effectLst>
                  <a:glow rad="101600">
                    <a:schemeClr val="accent1">
                      <a:satMod val="175000"/>
                      <a:alpha val="40000"/>
                    </a:schemeClr>
                  </a:glow>
                  <a:outerShdw blurRad="41275" dist="20320" dir="1800000" algn="tl" rotWithShape="0">
                    <a:srgbClr val="000000">
                      <a:alpha val="40000"/>
                    </a:srgbClr>
                  </a:outerShdw>
                </a:effectLst>
              </a:rPr>
              <a:t>Свято-Никольский храм как центр духовного развития</a:t>
            </a:r>
            <a:endParaRPr lang="ru-RU" b="1" dirty="0">
              <a:ln w="12700">
                <a:solidFill>
                  <a:schemeClr val="tx2">
                    <a:satMod val="155000"/>
                  </a:schemeClr>
                </a:solidFill>
                <a:prstDash val="solid"/>
              </a:ln>
              <a:solidFill>
                <a:schemeClr val="accent1">
                  <a:lumMod val="40000"/>
                  <a:lumOff val="60000"/>
                </a:schemeClr>
              </a:solidFill>
              <a:effectLst>
                <a:glow rad="101600">
                  <a:schemeClr val="accent1">
                    <a:satMod val="175000"/>
                    <a:alpha val="40000"/>
                  </a:schemeClr>
                </a:glow>
                <a:outerShdw blurRad="41275" dist="20320" dir="1800000" algn="tl" rotWithShape="0">
                  <a:srgbClr val="000000">
                    <a:alpha val="40000"/>
                  </a:srgbClr>
                </a:outerShdw>
              </a:effectLst>
            </a:endParaRPr>
          </a:p>
        </p:txBody>
      </p:sp>
      <p:sp>
        <p:nvSpPr>
          <p:cNvPr id="7" name="Прямоугольник 6"/>
          <p:cNvSpPr/>
          <p:nvPr/>
        </p:nvSpPr>
        <p:spPr>
          <a:xfrm>
            <a:off x="179512" y="5517232"/>
            <a:ext cx="9145016" cy="1200329"/>
          </a:xfrm>
          <a:prstGeom prst="rect">
            <a:avLst/>
          </a:prstGeom>
        </p:spPr>
        <p:txBody>
          <a:bodyPr wrap="square">
            <a:spAutoFit/>
          </a:bodyPr>
          <a:lstStyle/>
          <a:p>
            <a:r>
              <a:rPr lang="ru-RU" sz="2400" b="1" dirty="0" smtClean="0">
                <a:solidFill>
                  <a:schemeClr val="tx2">
                    <a:lumMod val="75000"/>
                  </a:schemeClr>
                </a:solidFill>
                <a:latin typeface="Times New Roman" pitchFamily="18" charset="0"/>
                <a:cs typeface="Times New Roman" pitchFamily="18" charset="0"/>
              </a:rPr>
              <a:t>Храм (от праславянского «</a:t>
            </a:r>
            <a:r>
              <a:rPr lang="en-US" sz="2400" b="1" dirty="0" err="1" smtClean="0">
                <a:solidFill>
                  <a:schemeClr val="tx2">
                    <a:lumMod val="75000"/>
                  </a:schemeClr>
                </a:solidFill>
                <a:latin typeface="Times New Roman" pitchFamily="18" charset="0"/>
                <a:cs typeface="Times New Roman" pitchFamily="18" charset="0"/>
              </a:rPr>
              <a:t>chorm</a:t>
            </a:r>
            <a:r>
              <a:rPr lang="ru-RU" sz="2400" b="1" dirty="0" err="1" smtClean="0">
                <a:solidFill>
                  <a:schemeClr val="tx2">
                    <a:lumMod val="75000"/>
                  </a:schemeClr>
                </a:solidFill>
                <a:latin typeface="Times New Roman" pitchFamily="18" charset="0"/>
                <a:cs typeface="Times New Roman" pitchFamily="18" charset="0"/>
              </a:rPr>
              <a:t>ъ</a:t>
            </a:r>
            <a:r>
              <a:rPr lang="ru-RU" sz="2400" b="1" dirty="0" smtClean="0">
                <a:solidFill>
                  <a:schemeClr val="tx2">
                    <a:lumMod val="75000"/>
                  </a:schemeClr>
                </a:solidFill>
                <a:latin typeface="Times New Roman" pitchFamily="18" charset="0"/>
                <a:cs typeface="Times New Roman" pitchFamily="18" charset="0"/>
              </a:rPr>
              <a:t>» - </a:t>
            </a:r>
            <a:r>
              <a:rPr lang="ru-RU" sz="2400" b="1" dirty="0" err="1" smtClean="0">
                <a:solidFill>
                  <a:schemeClr val="tx2">
                    <a:lumMod val="75000"/>
                  </a:schemeClr>
                </a:solidFill>
                <a:latin typeface="Times New Roman" pitchFamily="18" charset="0"/>
                <a:cs typeface="Times New Roman" pitchFamily="18" charset="0"/>
              </a:rPr>
              <a:t>храмъ</a:t>
            </a:r>
            <a:r>
              <a:rPr lang="ru-RU" sz="2400" b="1" dirty="0" smtClean="0">
                <a:solidFill>
                  <a:schemeClr val="tx2">
                    <a:lumMod val="75000"/>
                  </a:schemeClr>
                </a:solidFill>
                <a:latin typeface="Times New Roman" pitchFamily="18" charset="0"/>
                <a:cs typeface="Times New Roman" pitchFamily="18" charset="0"/>
              </a:rPr>
              <a:t> – «дом вообще») – архитектурное сооружение, предназначенное для совершения богослужений и религиозных  обрядов.</a:t>
            </a:r>
            <a:endParaRPr lang="ru-RU" sz="2400" b="1" dirty="0">
              <a:solidFill>
                <a:schemeClr val="tx2">
                  <a:lumMod val="75000"/>
                </a:schemeClr>
              </a:solidFill>
              <a:latin typeface="Times New Roman" pitchFamily="18" charset="0"/>
              <a:cs typeface="Times New Roman" pitchFamily="18" charset="0"/>
            </a:endParaRPr>
          </a:p>
        </p:txBody>
      </p:sp>
      <p:pic>
        <p:nvPicPr>
          <p:cNvPr id="6" name="Picture 2" descr="C:\Documents and Settings\1\Рабочий стол\IMG_0863_(1).JPG"/>
          <p:cNvPicPr>
            <a:picLocks noChangeAspect="1" noChangeArrowheads="1"/>
          </p:cNvPicPr>
          <p:nvPr/>
        </p:nvPicPr>
        <p:blipFill>
          <a:blip r:embed="rId3" cstate="screen"/>
          <a:srcRect/>
          <a:stretch>
            <a:fillRect/>
          </a:stretch>
        </p:blipFill>
        <p:spPr bwMode="auto">
          <a:xfrm>
            <a:off x="1187624" y="1484783"/>
            <a:ext cx="6624736" cy="4034140"/>
          </a:xfrm>
          <a:prstGeom prst="rect">
            <a:avLst/>
          </a:prstGeom>
          <a:noFill/>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ppt_x</p:attrName>
                                        </p:attrNameLst>
                                      </p:cBhvr>
                                      <p:tavLst>
                                        <p:tav tm="0">
                                          <p:val>
                                            <p:strVal val="#ppt_x"/>
                                          </p:val>
                                        </p:tav>
                                        <p:tav tm="100000">
                                          <p:val>
                                            <p:strVal val="#ppt_x"/>
                                          </p:val>
                                        </p:tav>
                                      </p:tavLst>
                                    </p:anim>
                                    <p:anim calcmode="lin" valueType="num">
                                      <p:cBhvr>
                                        <p:cTn id="9" dur="2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schastie-mamy.ru/wp-content/uploads/2012/07/kto-takoj-bog1.jpg"/>
          <p:cNvPicPr>
            <a:picLocks noChangeAspect="1" noChangeArrowheads="1"/>
          </p:cNvPicPr>
          <p:nvPr/>
        </p:nvPicPr>
        <p:blipFill>
          <a:blip r:embed="rId2" cstate="screen">
            <a:lum bright="70000" contrast="-70000"/>
          </a:blip>
          <a:srcRect r="1936"/>
          <a:stretch>
            <a:fillRect/>
          </a:stretch>
        </p:blipFill>
        <p:spPr bwMode="auto">
          <a:xfrm>
            <a:off x="-1" y="0"/>
            <a:ext cx="9144001" cy="6858000"/>
          </a:xfrm>
          <a:prstGeom prst="rect">
            <a:avLst/>
          </a:prstGeom>
          <a:noFill/>
        </p:spPr>
      </p:pic>
      <p:sp>
        <p:nvSpPr>
          <p:cNvPr id="3" name="Содержимое 2"/>
          <p:cNvSpPr>
            <a:spLocks noGrp="1"/>
          </p:cNvSpPr>
          <p:nvPr>
            <p:ph idx="1"/>
          </p:nvPr>
        </p:nvSpPr>
        <p:spPr>
          <a:xfrm>
            <a:off x="467544" y="0"/>
            <a:ext cx="8229600" cy="3068961"/>
          </a:xfrm>
        </p:spPr>
        <p:txBody>
          <a:bodyPr>
            <a:normAutofit/>
          </a:bodyPr>
          <a:lstStyle/>
          <a:p>
            <a:pPr marL="0" indent="0">
              <a:buNone/>
            </a:pPr>
            <a:r>
              <a:rPr lang="ru-RU" b="1" dirty="0">
                <a:solidFill>
                  <a:schemeClr val="bg2">
                    <a:lumMod val="25000"/>
                  </a:schemeClr>
                </a:solidFill>
              </a:rPr>
              <a:t>Свято - Никольский храм города Зернограда </a:t>
            </a:r>
            <a:r>
              <a:rPr lang="ru-RU" b="1" dirty="0" err="1">
                <a:solidFill>
                  <a:schemeClr val="bg2">
                    <a:lumMod val="25000"/>
                  </a:schemeClr>
                </a:solidFill>
              </a:rPr>
              <a:t>Волгодонской</a:t>
            </a:r>
            <a:r>
              <a:rPr lang="ru-RU" b="1" dirty="0">
                <a:solidFill>
                  <a:schemeClr val="bg2">
                    <a:lumMod val="25000"/>
                  </a:schemeClr>
                </a:solidFill>
              </a:rPr>
              <a:t> и </a:t>
            </a:r>
            <a:r>
              <a:rPr lang="ru-RU" b="1" dirty="0" err="1">
                <a:solidFill>
                  <a:schemeClr val="bg2">
                    <a:lumMod val="25000"/>
                  </a:schemeClr>
                </a:solidFill>
              </a:rPr>
              <a:t>Сальской</a:t>
            </a:r>
            <a:r>
              <a:rPr lang="ru-RU" b="1" dirty="0">
                <a:solidFill>
                  <a:schemeClr val="bg2">
                    <a:lumMod val="25000"/>
                  </a:schemeClr>
                </a:solidFill>
              </a:rPr>
              <a:t> епархии Донской метрополии Московского Патриархата расположен в 78 км. от г. Ростова- на- Дону. </a:t>
            </a:r>
          </a:p>
          <a:p>
            <a:endParaRPr lang="ru-RU" dirty="0"/>
          </a:p>
        </p:txBody>
      </p:sp>
      <p:pic>
        <p:nvPicPr>
          <p:cNvPr id="1026" name="Picture 2" descr="C:\Users\Новикова\Desktop\фото музей\DSC02732.JPG"/>
          <p:cNvPicPr>
            <a:picLocks noChangeAspect="1" noChangeArrowheads="1"/>
          </p:cNvPicPr>
          <p:nvPr/>
        </p:nvPicPr>
        <p:blipFill>
          <a:blip r:embed="rId3" cstate="screen">
            <a:extLst>
              <a:ext uri="{28A0092B-C50C-407E-A947-70E740481C1C}">
                <a14:useLocalDpi xmlns="" xmlns:a14="http://schemas.microsoft.com/office/drawing/2010/main" val="0"/>
              </a:ext>
            </a:extLst>
          </a:blip>
          <a:srcRect/>
          <a:stretch>
            <a:fillRect/>
          </a:stretch>
        </p:blipFill>
        <p:spPr bwMode="auto">
          <a:xfrm>
            <a:off x="107504" y="2060848"/>
            <a:ext cx="8928992" cy="4680520"/>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2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417638"/>
          </a:xfrm>
        </p:spPr>
        <p:txBody>
          <a:bodyPr>
            <a:normAutofit/>
          </a:bodyPr>
          <a:lstStyle/>
          <a:p>
            <a:r>
              <a:rPr lang="ru-RU" dirty="0" smtClean="0">
                <a:solidFill>
                  <a:schemeClr val="accent3">
                    <a:lumMod val="50000"/>
                  </a:schemeClr>
                </a:solidFill>
                <a:latin typeface="Times New Roman" pitchFamily="18" charset="0"/>
                <a:cs typeface="Times New Roman" pitchFamily="18" charset="0"/>
              </a:rPr>
              <a:t>История храма</a:t>
            </a:r>
            <a:endParaRPr lang="ru-RU" dirty="0">
              <a:solidFill>
                <a:schemeClr val="accent3">
                  <a:lumMod val="50000"/>
                </a:schemeClr>
              </a:solidFill>
              <a:latin typeface="Times New Roman" pitchFamily="18" charset="0"/>
              <a:cs typeface="Times New Roman" pitchFamily="18" charset="0"/>
            </a:endParaRPr>
          </a:p>
        </p:txBody>
      </p:sp>
      <p:sp>
        <p:nvSpPr>
          <p:cNvPr id="8" name="Прямоугольник 7"/>
          <p:cNvSpPr/>
          <p:nvPr/>
        </p:nvSpPr>
        <p:spPr>
          <a:xfrm>
            <a:off x="467544" y="1124744"/>
            <a:ext cx="8064896" cy="1015663"/>
          </a:xfrm>
          <a:prstGeom prst="rect">
            <a:avLst/>
          </a:prstGeom>
        </p:spPr>
        <p:txBody>
          <a:bodyPr wrap="square">
            <a:spAutoFit/>
          </a:bodyPr>
          <a:lstStyle/>
          <a:p>
            <a:r>
              <a:rPr lang="ru-RU" sz="2000" b="1" dirty="0" smtClean="0"/>
              <a:t>Начало основания храма положила семья Колесниковых в 1944г. По собственному желанию они передали православной общине </a:t>
            </a:r>
          </a:p>
          <a:p>
            <a:r>
              <a:rPr lang="ru-RU" sz="2000" b="1" dirty="0" smtClean="0"/>
              <a:t>г. Зернограда участок под строительство молитвенного дома.</a:t>
            </a:r>
            <a:endParaRPr lang="ru-RU" sz="2000" b="1" dirty="0"/>
          </a:p>
        </p:txBody>
      </p:sp>
      <p:pic>
        <p:nvPicPr>
          <p:cNvPr id="3074" name="Picture 2" descr="C:\Documents and Settings\1\Рабочий стол\храм проект-  фото\12_1.jpg"/>
          <p:cNvPicPr>
            <a:picLocks noChangeAspect="1" noChangeArrowheads="1"/>
          </p:cNvPicPr>
          <p:nvPr/>
        </p:nvPicPr>
        <p:blipFill>
          <a:blip r:embed="rId2" cstate="screen"/>
          <a:srcRect l="1132" t="8525" r="406"/>
          <a:stretch>
            <a:fillRect/>
          </a:stretch>
        </p:blipFill>
        <p:spPr bwMode="auto">
          <a:xfrm>
            <a:off x="1115616" y="2141681"/>
            <a:ext cx="6984776" cy="4527679"/>
          </a:xfrm>
          <a:prstGeom prst="rect">
            <a:avLst/>
          </a:prstGeom>
          <a:noFill/>
        </p:spPr>
      </p:pic>
      <p:pic>
        <p:nvPicPr>
          <p:cNvPr id="9" name="Picture 2" descr="Православные монастыри, храмы, фрески, пейзажи... Обои для рабочего стола"/>
          <p:cNvPicPr>
            <a:picLocks noChangeAspect="1" noChangeArrowheads="1"/>
          </p:cNvPicPr>
          <p:nvPr/>
        </p:nvPicPr>
        <p:blipFill>
          <a:blip r:embed="rId3" cstate="screen">
            <a:lum bright="70000" contrast="-70000"/>
          </a:blip>
          <a:srcRect/>
          <a:stretch>
            <a:fillRect/>
          </a:stretch>
        </p:blipFill>
        <p:spPr bwMode="auto">
          <a:xfrm>
            <a:off x="0" y="0"/>
            <a:ext cx="9144000" cy="6858000"/>
          </a:xfrm>
          <a:prstGeom prst="rect">
            <a:avLst/>
          </a:prstGeom>
          <a:noFill/>
        </p:spPr>
      </p:pic>
      <p:sp>
        <p:nvSpPr>
          <p:cNvPr id="10" name="Прямоугольник 9"/>
          <p:cNvSpPr/>
          <p:nvPr/>
        </p:nvSpPr>
        <p:spPr>
          <a:xfrm>
            <a:off x="251520" y="404664"/>
            <a:ext cx="4968552" cy="1815882"/>
          </a:xfrm>
          <a:prstGeom prst="rect">
            <a:avLst/>
          </a:prstGeom>
        </p:spPr>
        <p:txBody>
          <a:bodyPr wrap="square">
            <a:spAutoFit/>
          </a:bodyPr>
          <a:lstStyle/>
          <a:p>
            <a:r>
              <a:rPr lang="ru-RU" sz="2800" b="1" dirty="0" smtClean="0">
                <a:solidFill>
                  <a:schemeClr val="bg2">
                    <a:lumMod val="25000"/>
                  </a:schemeClr>
                </a:solidFill>
              </a:rPr>
              <a:t>В 1950г. строительство было окончено, и настоятелем прихода был назначен протоиерей Леонид </a:t>
            </a:r>
            <a:r>
              <a:rPr lang="ru-RU" sz="2800" b="1" dirty="0" err="1" smtClean="0">
                <a:solidFill>
                  <a:schemeClr val="bg2">
                    <a:lumMod val="25000"/>
                  </a:schemeClr>
                </a:solidFill>
              </a:rPr>
              <a:t>Рыщук</a:t>
            </a:r>
            <a:r>
              <a:rPr lang="ru-RU" sz="2800" b="1" dirty="0" smtClean="0">
                <a:solidFill>
                  <a:schemeClr val="bg2">
                    <a:lumMod val="25000"/>
                  </a:schemeClr>
                </a:solidFill>
              </a:rPr>
              <a:t>. </a:t>
            </a:r>
          </a:p>
        </p:txBody>
      </p:sp>
      <p:sp>
        <p:nvSpPr>
          <p:cNvPr id="12" name="Прямоугольник 11"/>
          <p:cNvSpPr/>
          <p:nvPr/>
        </p:nvSpPr>
        <p:spPr>
          <a:xfrm>
            <a:off x="251520" y="3573016"/>
            <a:ext cx="3816424" cy="2677656"/>
          </a:xfrm>
          <a:prstGeom prst="rect">
            <a:avLst/>
          </a:prstGeom>
        </p:spPr>
        <p:txBody>
          <a:bodyPr wrap="square">
            <a:spAutoFit/>
          </a:bodyPr>
          <a:lstStyle/>
          <a:p>
            <a:r>
              <a:rPr lang="ru-RU" sz="2800" b="1" dirty="0" smtClean="0">
                <a:solidFill>
                  <a:schemeClr val="bg2">
                    <a:lumMod val="25000"/>
                  </a:schemeClr>
                </a:solidFill>
              </a:rPr>
              <a:t>В 1963г. храм был закрыт и передан музыкальной школе, а впоследствии в здании храма расположилась </a:t>
            </a:r>
            <a:r>
              <a:rPr lang="ru-RU" sz="2800" b="1" dirty="0" err="1" smtClean="0">
                <a:solidFill>
                  <a:schemeClr val="bg2">
                    <a:lumMod val="25000"/>
                  </a:schemeClr>
                </a:solidFill>
              </a:rPr>
              <a:t>химлаборатория</a:t>
            </a:r>
            <a:r>
              <a:rPr lang="ru-RU" sz="2800" b="1" dirty="0" smtClean="0">
                <a:solidFill>
                  <a:schemeClr val="bg2">
                    <a:lumMod val="25000"/>
                  </a:schemeClr>
                </a:solidFill>
              </a:rPr>
              <a:t>. </a:t>
            </a:r>
            <a:endParaRPr lang="ru-RU" sz="2800" b="1" dirty="0">
              <a:solidFill>
                <a:schemeClr val="bg2">
                  <a:lumMod val="25000"/>
                </a:schemeClr>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0"/>
            <a:ext cx="9577064" cy="980728"/>
          </a:xfrm>
        </p:spPr>
        <p:txBody>
          <a:bodyPr>
            <a:noAutofit/>
          </a:bodyPr>
          <a:lstStyle/>
          <a:p>
            <a:pPr algn="l"/>
            <a:r>
              <a:rPr lang="ru-RU" sz="3200" b="1" dirty="0" smtClean="0"/>
              <a:t>Воспоминания Новиковой Людмилы Ивановны</a:t>
            </a:r>
            <a:endParaRPr lang="ru-RU" sz="3200" b="1" dirty="0"/>
          </a:p>
        </p:txBody>
      </p:sp>
      <p:sp>
        <p:nvSpPr>
          <p:cNvPr id="3" name="Содержимое 2"/>
          <p:cNvSpPr>
            <a:spLocks noGrp="1"/>
          </p:cNvSpPr>
          <p:nvPr>
            <p:ph idx="1"/>
          </p:nvPr>
        </p:nvSpPr>
        <p:spPr>
          <a:xfrm>
            <a:off x="0" y="908720"/>
            <a:ext cx="5364088" cy="5616624"/>
          </a:xfrm>
        </p:spPr>
        <p:txBody>
          <a:bodyPr>
            <a:normAutofit fontScale="92500" lnSpcReduction="10000"/>
          </a:bodyPr>
          <a:lstStyle/>
          <a:p>
            <a:r>
              <a:rPr lang="ru-RU" sz="2400" dirty="0" smtClean="0"/>
              <a:t>За год до открытия музыкальной школы было принято постановление: отдать здание церкви под музыкальную школу.</a:t>
            </a:r>
          </a:p>
          <a:p>
            <a:r>
              <a:rPr lang="ru-RU" sz="2400" dirty="0" smtClean="0"/>
              <a:t>Студенты помогали батюшке собирать церковную утварь. Во время  очередного сбора пропала Библия, которая долго передавалась из комнаты в комнату в студенческом общежитии.</a:t>
            </a:r>
          </a:p>
          <a:p>
            <a:r>
              <a:rPr lang="ru-RU" sz="2400" dirty="0" smtClean="0"/>
              <a:t>Ключник долго не отдавал ключи властям, но под нажатием – сдался. Позже был сбит крест и храм был обезглавлен.</a:t>
            </a:r>
          </a:p>
          <a:p>
            <a:r>
              <a:rPr lang="ru-RU" sz="2400" dirty="0" smtClean="0"/>
              <a:t>При храме проживала христианка Анна Семёновна, которая осталась работать в музыкальной школе уборщицей и дворником. Она оставалась там до конца своих дней.</a:t>
            </a:r>
            <a:endParaRPr lang="ru-RU" sz="2400" dirty="0"/>
          </a:p>
        </p:txBody>
      </p:sp>
      <p:pic>
        <p:nvPicPr>
          <p:cNvPr id="1026" name="Picture 2" descr="C:\Users\Новикова\Desktop\храм проект-  фото\tkBPRy9FsXw.jpg"/>
          <p:cNvPicPr>
            <a:picLocks noChangeAspect="1" noChangeArrowheads="1"/>
          </p:cNvPicPr>
          <p:nvPr/>
        </p:nvPicPr>
        <p:blipFill>
          <a:blip r:embed="rId2" cstate="screen">
            <a:extLst>
              <a:ext uri="{28A0092B-C50C-407E-A947-70E740481C1C}">
                <a14:useLocalDpi xmlns="" xmlns:a14="http://schemas.microsoft.com/office/drawing/2010/main" val="0"/>
              </a:ext>
            </a:extLst>
          </a:blip>
          <a:srcRect/>
          <a:stretch>
            <a:fillRect/>
          </a:stretch>
        </p:blipFill>
        <p:spPr bwMode="auto">
          <a:xfrm>
            <a:off x="5364088" y="980728"/>
            <a:ext cx="3635134" cy="5616624"/>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88640"/>
            <a:ext cx="4716016" cy="6264696"/>
          </a:xfrm>
        </p:spPr>
        <p:txBody>
          <a:bodyPr>
            <a:normAutofit fontScale="92500" lnSpcReduction="20000"/>
          </a:bodyPr>
          <a:lstStyle/>
          <a:p>
            <a:r>
              <a:rPr lang="ru-RU" dirty="0" smtClean="0"/>
              <a:t>В 1989 году по просьбам верующих, администрация г. Зернограда передала здание бывшего храма во владение Русской Православной Церкви.</a:t>
            </a:r>
          </a:p>
          <a:p>
            <a:r>
              <a:rPr lang="ru-RU" dirty="0" smtClean="0"/>
              <a:t>13 июня 1989г. указом митрополита Ростовского и Новочеркасского Владимира </a:t>
            </a:r>
            <a:r>
              <a:rPr lang="ru-RU" dirty="0" err="1" smtClean="0"/>
              <a:t>Сабодана</a:t>
            </a:r>
            <a:r>
              <a:rPr lang="ru-RU" dirty="0" smtClean="0"/>
              <a:t>, настоятелем Свято- Никольского храма был назначен священник Петр Юркин. </a:t>
            </a:r>
          </a:p>
          <a:p>
            <a:endParaRPr lang="ru-RU" dirty="0"/>
          </a:p>
        </p:txBody>
      </p:sp>
      <p:pic>
        <p:nvPicPr>
          <p:cNvPr id="4098" name="Picture 2" descr="C:\Documents and Settings\1\Рабочий стол\храм проект-  фото\19.jpg"/>
          <p:cNvPicPr>
            <a:picLocks noChangeAspect="1" noChangeArrowheads="1"/>
          </p:cNvPicPr>
          <p:nvPr/>
        </p:nvPicPr>
        <p:blipFill>
          <a:blip r:embed="rId2" cstate="screen"/>
          <a:srcRect/>
          <a:stretch>
            <a:fillRect/>
          </a:stretch>
        </p:blipFill>
        <p:spPr bwMode="auto">
          <a:xfrm>
            <a:off x="4778085" y="188640"/>
            <a:ext cx="4235834" cy="6142686"/>
          </a:xfrm>
          <a:prstGeom prst="rect">
            <a:avLst/>
          </a:prstGeom>
          <a:noFill/>
        </p:spPr>
      </p:pic>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0"/>
            <a:ext cx="8640960" cy="2420888"/>
          </a:xfrm>
        </p:spPr>
        <p:txBody>
          <a:bodyPr>
            <a:noAutofit/>
          </a:bodyPr>
          <a:lstStyle/>
          <a:p>
            <a:pPr algn="l"/>
            <a:r>
              <a:rPr lang="ru-RU" sz="2000" b="1" dirty="0" smtClean="0"/>
              <a:t>8 июня 1989г., в день Святой Троицы, в здании бывшей воскресной школы было совершено первое богослужение. </a:t>
            </a:r>
            <a:br>
              <a:rPr lang="ru-RU" sz="2000" b="1" dirty="0" smtClean="0"/>
            </a:br>
            <a:r>
              <a:rPr lang="ru-RU" sz="2000" b="1" dirty="0" smtClean="0"/>
              <a:t>Здание </a:t>
            </a:r>
            <a:r>
              <a:rPr lang="ru-RU" sz="2000" b="1" dirty="0" err="1" smtClean="0"/>
              <a:t>химлаборатории</a:t>
            </a:r>
            <a:r>
              <a:rPr lang="ru-RU" sz="2000" b="1" dirty="0" smtClean="0"/>
              <a:t> (бывшего храма) в 1991г. было разобрано, за основу проекта нового храма был взят образец старой Церкви. </a:t>
            </a:r>
            <a:br>
              <a:rPr lang="ru-RU" sz="2000" b="1" dirty="0" smtClean="0"/>
            </a:br>
            <a:r>
              <a:rPr lang="ru-RU" sz="2000" b="1" dirty="0" smtClean="0"/>
              <a:t>7 апреля 1993г. совершено первое богослужение в новом храме. </a:t>
            </a:r>
            <a:br>
              <a:rPr lang="ru-RU" sz="2000" b="1" dirty="0" smtClean="0"/>
            </a:br>
            <a:endParaRPr lang="ru-RU" sz="2000" b="1" dirty="0"/>
          </a:p>
        </p:txBody>
      </p:sp>
      <p:pic>
        <p:nvPicPr>
          <p:cNvPr id="5122" name="Picture 2" descr="C:\Documents and Settings\1\Рабочий стол\17.jpg"/>
          <p:cNvPicPr>
            <a:picLocks noChangeAspect="1" noChangeArrowheads="1"/>
          </p:cNvPicPr>
          <p:nvPr/>
        </p:nvPicPr>
        <p:blipFill>
          <a:blip r:embed="rId2" cstate="screen"/>
          <a:srcRect r="443" b="13118"/>
          <a:stretch>
            <a:fillRect/>
          </a:stretch>
        </p:blipFill>
        <p:spPr bwMode="auto">
          <a:xfrm>
            <a:off x="120595" y="1844825"/>
            <a:ext cx="8843893" cy="4824536"/>
          </a:xfrm>
          <a:prstGeom prst="rect">
            <a:avLst/>
          </a:prstGeom>
          <a:noFill/>
        </p:spPr>
      </p:pic>
    </p:spTree>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6146" name="Picture 2" descr="C:\Documents and Settings\1\Рабочий стол\храм проект-  фото\16.jpg"/>
          <p:cNvPicPr>
            <a:picLocks noChangeAspect="1" noChangeArrowheads="1"/>
          </p:cNvPicPr>
          <p:nvPr/>
        </p:nvPicPr>
        <p:blipFill>
          <a:blip r:embed="rId2" cstate="screen"/>
          <a:srcRect/>
          <a:stretch>
            <a:fillRect/>
          </a:stretch>
        </p:blipFill>
        <p:spPr bwMode="auto">
          <a:xfrm>
            <a:off x="251520" y="188640"/>
            <a:ext cx="8677630" cy="6507270"/>
          </a:xfrm>
          <a:prstGeom prst="rect">
            <a:avLst/>
          </a:prstGeom>
          <a:noFill/>
        </p:spPr>
      </p:pic>
    </p:spTree>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ru-RU"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Архитектура храма</a:t>
            </a:r>
            <a:br>
              <a:rPr lang="ru-RU"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br>
            <a:endParaRPr lang="ru-RU"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11" name="TextBox 10"/>
          <p:cNvSpPr txBox="1"/>
          <p:nvPr/>
        </p:nvSpPr>
        <p:spPr>
          <a:xfrm>
            <a:off x="2483768" y="5517232"/>
            <a:ext cx="4824536" cy="400110"/>
          </a:xfrm>
          <a:prstGeom prst="rect">
            <a:avLst/>
          </a:prstGeom>
          <a:noFill/>
        </p:spPr>
        <p:txBody>
          <a:bodyPr wrap="square" rtlCol="0">
            <a:spAutoFit/>
          </a:bodyPr>
          <a:lstStyle/>
          <a:p>
            <a:pPr algn="ctr"/>
            <a:r>
              <a:rPr lang="ru-RU" sz="2000" b="1" dirty="0" smtClean="0">
                <a:solidFill>
                  <a:schemeClr val="accent2">
                    <a:lumMod val="50000"/>
                  </a:schemeClr>
                </a:solidFill>
                <a:latin typeface="Times New Roman" pitchFamily="18" charset="0"/>
                <a:cs typeface="Times New Roman" pitchFamily="18" charset="0"/>
              </a:rPr>
              <a:t>Храм построен в русском стиле</a:t>
            </a:r>
          </a:p>
        </p:txBody>
      </p:sp>
      <p:pic>
        <p:nvPicPr>
          <p:cNvPr id="7170" name="Picture 2" descr="C:\Documents and Settings\1\Рабочий стол\храм проект-  фото\02944bed9332ff12629a208336f42abf.jpg"/>
          <p:cNvPicPr>
            <a:picLocks noChangeAspect="1" noChangeArrowheads="1"/>
          </p:cNvPicPr>
          <p:nvPr/>
        </p:nvPicPr>
        <p:blipFill>
          <a:blip r:embed="rId2" cstate="screen"/>
          <a:srcRect/>
          <a:stretch>
            <a:fillRect/>
          </a:stretch>
        </p:blipFill>
        <p:spPr bwMode="auto">
          <a:xfrm>
            <a:off x="827584" y="908720"/>
            <a:ext cx="7344816" cy="4526167"/>
          </a:xfrm>
          <a:prstGeom prst="ellipse">
            <a:avLst/>
          </a:prstGeom>
          <a:ln>
            <a:noFill/>
          </a:ln>
          <a:effectLst>
            <a:softEdge rad="112500"/>
          </a:effectLst>
        </p:spPr>
      </p:pic>
      <p:pic>
        <p:nvPicPr>
          <p:cNvPr id="7171" name="Picture 3" descr="C:\Documents and Settings\1\Рабочий стол\храм проект-  фото\Vd25dl-I0Xo.jpg"/>
          <p:cNvPicPr>
            <a:picLocks noChangeAspect="1" noChangeArrowheads="1"/>
          </p:cNvPicPr>
          <p:nvPr/>
        </p:nvPicPr>
        <p:blipFill>
          <a:blip r:embed="rId3" cstate="screen"/>
          <a:srcRect/>
          <a:stretch>
            <a:fillRect/>
          </a:stretch>
        </p:blipFill>
        <p:spPr bwMode="auto">
          <a:xfrm>
            <a:off x="-12509" y="4509120"/>
            <a:ext cx="2457360" cy="2142238"/>
          </a:xfrm>
          <a:prstGeom prst="ellipse">
            <a:avLst/>
          </a:prstGeom>
          <a:ln>
            <a:noFill/>
          </a:ln>
          <a:effectLst>
            <a:softEdge rad="112500"/>
          </a:effectLst>
        </p:spPr>
      </p:pic>
      <p:pic>
        <p:nvPicPr>
          <p:cNvPr id="7172" name="Picture 4" descr="C:\Documents and Settings\1\Рабочий стол\храм проект-  фото\xlYImZD1B54.jpg"/>
          <p:cNvPicPr>
            <a:picLocks noChangeAspect="1" noChangeArrowheads="1"/>
          </p:cNvPicPr>
          <p:nvPr/>
        </p:nvPicPr>
        <p:blipFill>
          <a:blip r:embed="rId4" cstate="screen"/>
          <a:srcRect/>
          <a:stretch>
            <a:fillRect/>
          </a:stretch>
        </p:blipFill>
        <p:spPr bwMode="auto">
          <a:xfrm>
            <a:off x="7113423" y="4581128"/>
            <a:ext cx="2030578" cy="2088232"/>
          </a:xfrm>
          <a:prstGeom prst="ellipse">
            <a:avLst/>
          </a:prstGeom>
          <a:ln>
            <a:noFill/>
          </a:ln>
          <a:effectLst>
            <a:softEdge rad="112500"/>
          </a:effec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2000"/>
                                        <p:tgtEl>
                                          <p:spTgt spid="11"/>
                                        </p:tgtEl>
                                      </p:cBhvr>
                                    </p:animEffect>
                                    <p:anim calcmode="lin" valueType="num">
                                      <p:cBhvr>
                                        <p:cTn id="12" dur="2000" fill="hold"/>
                                        <p:tgtEl>
                                          <p:spTgt spid="11"/>
                                        </p:tgtEl>
                                        <p:attrNameLst>
                                          <p:attrName>ppt_x</p:attrName>
                                        </p:attrNameLst>
                                      </p:cBhvr>
                                      <p:tavLst>
                                        <p:tav tm="0">
                                          <p:val>
                                            <p:strVal val="#ppt_x"/>
                                          </p:val>
                                        </p:tav>
                                        <p:tav tm="100000">
                                          <p:val>
                                            <p:strVal val="#ppt_x"/>
                                          </p:val>
                                        </p:tav>
                                      </p:tavLst>
                                    </p:anim>
                                    <p:anim calcmode="lin" valueType="num">
                                      <p:cBhvr>
                                        <p:cTn id="13" dur="2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91264" cy="1143000"/>
          </a:xfrm>
        </p:spPr>
        <p:txBody>
          <a:bodyPr>
            <a:noAutofit/>
          </a:bodyPr>
          <a:lstStyle/>
          <a:p>
            <a:r>
              <a:rPr lang="ru-RU" sz="3200" dirty="0" smtClean="0"/>
              <a:t>В августе 1996г. была окончена внутренняя роспись храма и позолочен иконостас.</a:t>
            </a:r>
            <a:endParaRPr lang="ru-RU" sz="3200" dirty="0"/>
          </a:p>
        </p:txBody>
      </p:sp>
      <p:sp>
        <p:nvSpPr>
          <p:cNvPr id="3" name="Содержимое 2"/>
          <p:cNvSpPr>
            <a:spLocks noGrp="1"/>
          </p:cNvSpPr>
          <p:nvPr>
            <p:ph idx="1"/>
          </p:nvPr>
        </p:nvSpPr>
        <p:spPr/>
        <p:txBody>
          <a:bodyPr/>
          <a:lstStyle/>
          <a:p>
            <a:endParaRPr lang="ru-RU"/>
          </a:p>
        </p:txBody>
      </p:sp>
      <p:pic>
        <p:nvPicPr>
          <p:cNvPr id="8195" name="Picture 3" descr="C:\Documents and Settings\1\Рабочий стол\храм проект-  фото\215.jpg"/>
          <p:cNvPicPr>
            <a:picLocks noChangeAspect="1" noChangeArrowheads="1"/>
          </p:cNvPicPr>
          <p:nvPr/>
        </p:nvPicPr>
        <p:blipFill>
          <a:blip r:embed="rId2" cstate="screen"/>
          <a:srcRect/>
          <a:stretch>
            <a:fillRect/>
          </a:stretch>
        </p:blipFill>
        <p:spPr bwMode="auto">
          <a:xfrm>
            <a:off x="319776" y="1383407"/>
            <a:ext cx="8572704" cy="5318549"/>
          </a:xfrm>
          <a:prstGeom prst="rect">
            <a:avLst/>
          </a:prstGeom>
          <a:noFill/>
        </p:spPr>
      </p:pic>
    </p:spTree>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7544" y="0"/>
            <a:ext cx="8229600" cy="5146651"/>
          </a:xfrm>
        </p:spPr>
        <p:txBody>
          <a:bodyPr/>
          <a:lstStyle/>
          <a:p>
            <a:r>
              <a:rPr lang="ru-RU" sz="2400" b="1" dirty="0">
                <a:solidFill>
                  <a:schemeClr val="bg2">
                    <a:lumMod val="25000"/>
                  </a:schemeClr>
                </a:solidFill>
                <a:latin typeface="Times New Roman" pitchFamily="18" charset="0"/>
                <a:cs typeface="Times New Roman" pitchFamily="18" charset="0"/>
              </a:rPr>
              <a:t>В интерьере – богатое декоративное убранство, заимствованное из крестьянского деревянного зодчества, роспись на сюжеты из Священного Писания и жития святого Николая Чудотворца.</a:t>
            </a:r>
          </a:p>
          <a:p>
            <a:endParaRPr lang="ru-RU" dirty="0"/>
          </a:p>
        </p:txBody>
      </p:sp>
      <p:pic>
        <p:nvPicPr>
          <p:cNvPr id="9218" name="Picture 2" descr="C:\Documents and Settings\1\Рабочий стол\храм проект-  фото\216.jpg"/>
          <p:cNvPicPr>
            <a:picLocks noChangeAspect="1" noChangeArrowheads="1"/>
          </p:cNvPicPr>
          <p:nvPr/>
        </p:nvPicPr>
        <p:blipFill>
          <a:blip r:embed="rId2" cstate="screen"/>
          <a:srcRect/>
          <a:stretch>
            <a:fillRect/>
          </a:stretch>
        </p:blipFill>
        <p:spPr bwMode="auto">
          <a:xfrm>
            <a:off x="323528" y="1484784"/>
            <a:ext cx="8424936" cy="5184576"/>
          </a:xfrm>
          <a:prstGeom prst="rect">
            <a:avLst/>
          </a:prstGeom>
          <a:noFill/>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Заголовок 1"/>
          <p:cNvSpPr>
            <a:spLocks noGrp="1"/>
          </p:cNvSpPr>
          <p:nvPr>
            <p:ph type="title"/>
          </p:nvPr>
        </p:nvSpPr>
        <p:spPr/>
        <p:txBody>
          <a:bodyPr/>
          <a:lstStyle/>
          <a:p>
            <a:endParaRPr lang="ru-RU" smtClean="0"/>
          </a:p>
        </p:txBody>
      </p:sp>
      <p:pic>
        <p:nvPicPr>
          <p:cNvPr id="4" name="Picture 2" descr="G:\15 x 21\219.jpg"/>
          <p:cNvPicPr>
            <a:picLocks noGrp="1" noChangeAspect="1" noChangeArrowheads="1"/>
          </p:cNvPicPr>
          <p:nvPr>
            <p:ph idx="1"/>
          </p:nvPr>
        </p:nvPicPr>
        <p:blipFill>
          <a:blip r:embed="rId2" cstate="screen"/>
          <a:srcRect/>
          <a:stretch>
            <a:fillRect/>
          </a:stretch>
        </p:blipFill>
        <p:spPr>
          <a:xfrm>
            <a:off x="78035" y="0"/>
            <a:ext cx="9065965" cy="68580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Обои для рабочего стола на православную тематику"/>
          <p:cNvPicPr>
            <a:picLocks noChangeAspect="1" noChangeArrowheads="1"/>
          </p:cNvPicPr>
          <p:nvPr/>
        </p:nvPicPr>
        <p:blipFill>
          <a:blip r:embed="rId2" cstate="screen">
            <a:lum bright="70000" contrast="-70000"/>
          </a:blip>
          <a:srcRect/>
          <a:stretch>
            <a:fillRect/>
          </a:stretch>
        </p:blipFill>
        <p:spPr bwMode="auto">
          <a:xfrm>
            <a:off x="0" y="0"/>
            <a:ext cx="9173210" cy="6858000"/>
          </a:xfrm>
          <a:prstGeom prst="rect">
            <a:avLst/>
          </a:prstGeom>
          <a:noFill/>
        </p:spPr>
      </p:pic>
      <p:sp>
        <p:nvSpPr>
          <p:cNvPr id="2" name="Заголовок 1"/>
          <p:cNvSpPr>
            <a:spLocks noGrp="1"/>
          </p:cNvSpPr>
          <p:nvPr>
            <p:ph type="title"/>
          </p:nvPr>
        </p:nvSpPr>
        <p:spPr>
          <a:xfrm>
            <a:off x="611560" y="5445224"/>
            <a:ext cx="8229600" cy="1143000"/>
          </a:xfrm>
        </p:spPr>
        <p:txBody>
          <a:bodyPr>
            <a:normAutofit fontScale="90000"/>
          </a:bodyPr>
          <a:lstStyle/>
          <a:p>
            <a:r>
              <a:rPr lang="ru-RU" sz="3100" dirty="0" smtClean="0">
                <a:solidFill>
                  <a:schemeClr val="accent3">
                    <a:lumMod val="50000"/>
                  </a:schemeClr>
                </a:solidFill>
                <a:effectLst>
                  <a:glow rad="63500">
                    <a:schemeClr val="accent1">
                      <a:satMod val="175000"/>
                      <a:alpha val="40000"/>
                    </a:schemeClr>
                  </a:glow>
                </a:effectLst>
                <a:latin typeface="Times New Roman" pitchFamily="18" charset="0"/>
                <a:cs typeface="Times New Roman" pitchFamily="18" charset="0"/>
              </a:rPr>
              <a:t>«Видишь, сияет там свет впереди, Свет потаенный! Тихо, смиренно, мой друг, подойди к Божьим иконам. Лики святых, словно звезды горят в небе Христовом! Светом пронизан праздничный ряд – Духом и Словом»</a:t>
            </a:r>
            <a:r>
              <a:rPr lang="ru-RU" dirty="0" smtClean="0">
                <a:solidFill>
                  <a:schemeClr val="accent3">
                    <a:lumMod val="50000"/>
                  </a:schemeClr>
                </a:solidFill>
                <a:effectLst>
                  <a:glow rad="63500">
                    <a:schemeClr val="accent1">
                      <a:satMod val="175000"/>
                      <a:alpha val="40000"/>
                    </a:schemeClr>
                  </a:glow>
                </a:effectLst>
              </a:rPr>
              <a:t/>
            </a:r>
            <a:br>
              <a:rPr lang="ru-RU" dirty="0" smtClean="0">
                <a:solidFill>
                  <a:schemeClr val="accent3">
                    <a:lumMod val="50000"/>
                  </a:schemeClr>
                </a:solidFill>
                <a:effectLst>
                  <a:glow rad="63500">
                    <a:schemeClr val="accent1">
                      <a:satMod val="175000"/>
                      <a:alpha val="40000"/>
                    </a:schemeClr>
                  </a:glow>
                </a:effectLst>
              </a:rPr>
            </a:br>
            <a:endParaRPr lang="ru-RU" dirty="0">
              <a:solidFill>
                <a:schemeClr val="accent3">
                  <a:lumMod val="50000"/>
                </a:schemeClr>
              </a:solidFill>
              <a:effectLst>
                <a:glow rad="63500">
                  <a:schemeClr val="accent1">
                    <a:satMod val="175000"/>
                    <a:alpha val="40000"/>
                  </a:schemeClr>
                </a:glow>
              </a:effectLst>
            </a:endParaRPr>
          </a:p>
        </p:txBody>
      </p:sp>
      <p:pic>
        <p:nvPicPr>
          <p:cNvPr id="6" name="Рисунок 5"/>
          <p:cNvPicPr/>
          <p:nvPr/>
        </p:nvPicPr>
        <p:blipFill>
          <a:blip r:embed="rId3" cstate="screen">
            <a:extLst>
              <a:ext uri="{28A0092B-C50C-407E-A947-70E740481C1C}">
                <a14:useLocalDpi xmlns="" xmlns:a14="http://schemas.microsoft.com/office/drawing/2010/main" val="0"/>
              </a:ext>
            </a:extLst>
          </a:blip>
          <a:srcRect l="17628" t="2497" r="24451" b="7603"/>
          <a:stretch>
            <a:fillRect/>
          </a:stretch>
        </p:blipFill>
        <p:spPr bwMode="auto">
          <a:xfrm>
            <a:off x="2411760" y="1556792"/>
            <a:ext cx="1872208" cy="2952328"/>
          </a:xfrm>
          <a:prstGeom prst="rect">
            <a:avLst/>
          </a:prstGeom>
          <a:noFill/>
        </p:spPr>
      </p:pic>
      <p:pic>
        <p:nvPicPr>
          <p:cNvPr id="8" name="Рисунок 7"/>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4427984" y="980728"/>
            <a:ext cx="2160240" cy="2448272"/>
          </a:xfrm>
          <a:prstGeom prst="rect">
            <a:avLst/>
          </a:prstGeom>
          <a:noFill/>
        </p:spPr>
      </p:pic>
      <p:sp>
        <p:nvSpPr>
          <p:cNvPr id="1025" name="Rectangle 1"/>
          <p:cNvSpPr>
            <a:spLocks noChangeArrowheads="1"/>
          </p:cNvSpPr>
          <p:nvPr/>
        </p:nvSpPr>
        <p:spPr bwMode="auto">
          <a:xfrm>
            <a:off x="1691680" y="312331"/>
            <a:ext cx="6624736"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3600" b="0" i="0" u="none" strike="noStrike" cap="none" normalizeH="0" baseline="0" dirty="0" smtClean="0">
                <a:ln>
                  <a:noFill/>
                </a:ln>
                <a:solidFill>
                  <a:schemeClr val="bg2">
                    <a:lumMod val="50000"/>
                  </a:schemeClr>
                </a:solidFill>
                <a:effectLst>
                  <a:innerShdw blurRad="114300">
                    <a:prstClr val="black"/>
                  </a:innerShdw>
                </a:effectLst>
                <a:latin typeface="Times New Roman" pitchFamily="18" charset="0"/>
                <a:ea typeface="Calibri" pitchFamily="34" charset="0"/>
                <a:cs typeface="Times New Roman" pitchFamily="18" charset="0"/>
              </a:rPr>
              <a:t>Почитаемые иконы прихода</a:t>
            </a:r>
            <a:endParaRPr kumimoji="0" lang="ru-RU" sz="3600" b="0" i="0" u="none" strike="noStrike" cap="none" normalizeH="0" baseline="0" dirty="0" smtClean="0">
              <a:ln>
                <a:noFill/>
              </a:ln>
              <a:solidFill>
                <a:schemeClr val="bg2">
                  <a:lumMod val="50000"/>
                </a:schemeClr>
              </a:solidFill>
              <a:effectLst>
                <a:innerShdw blurRad="114300">
                  <a:prstClr val="black"/>
                </a:innerShdw>
              </a:effectLst>
              <a:latin typeface="Arial" pitchFamily="34" charset="0"/>
            </a:endParaRPr>
          </a:p>
        </p:txBody>
      </p:sp>
      <p:pic>
        <p:nvPicPr>
          <p:cNvPr id="1026" name="Picture 2" descr="C:\Users\Новикова\Desktop\Рождество 2017\DSC02644.JPG"/>
          <p:cNvPicPr>
            <a:picLocks noChangeAspect="1" noChangeArrowheads="1"/>
          </p:cNvPicPr>
          <p:nvPr/>
        </p:nvPicPr>
        <p:blipFill>
          <a:blip r:embed="rId5" cstate="screen">
            <a:extLst>
              <a:ext uri="{28A0092B-C50C-407E-A947-70E740481C1C}">
                <a14:useLocalDpi xmlns="" xmlns:a14="http://schemas.microsoft.com/office/drawing/2010/main" val="0"/>
              </a:ext>
            </a:extLst>
          </a:blip>
          <a:srcRect/>
          <a:stretch>
            <a:fillRect/>
          </a:stretch>
        </p:blipFill>
        <p:spPr bwMode="auto">
          <a:xfrm>
            <a:off x="179512" y="980728"/>
            <a:ext cx="2138981" cy="2851975"/>
          </a:xfrm>
          <a:prstGeom prst="rect">
            <a:avLst/>
          </a:prstGeom>
          <a:noFill/>
          <a:extLst>
            <a:ext uri="{909E8E84-426E-40DD-AFC4-6F175D3DCCD1}">
              <a14:hiddenFill xmlns="" xmlns:a14="http://schemas.microsoft.com/office/drawing/2010/main">
                <a:solidFill>
                  <a:srgbClr val="FFFFFF"/>
                </a:solidFill>
              </a14:hiddenFill>
            </a:ext>
          </a:extLst>
        </p:spPr>
      </p:pic>
      <p:pic>
        <p:nvPicPr>
          <p:cNvPr id="1027" name="Picture 3" descr="C:\Users\Новикова\Desktop\Рождество 2017\DSC02652.JPG"/>
          <p:cNvPicPr>
            <a:picLocks noChangeAspect="1" noChangeArrowheads="1"/>
          </p:cNvPicPr>
          <p:nvPr/>
        </p:nvPicPr>
        <p:blipFill>
          <a:blip r:embed="rId6" cstate="screen">
            <a:extLst>
              <a:ext uri="{28A0092B-C50C-407E-A947-70E740481C1C}">
                <a14:useLocalDpi xmlns="" xmlns:a14="http://schemas.microsoft.com/office/drawing/2010/main" val="0"/>
              </a:ext>
            </a:extLst>
          </a:blip>
          <a:srcRect/>
          <a:stretch>
            <a:fillRect/>
          </a:stretch>
        </p:blipFill>
        <p:spPr bwMode="auto">
          <a:xfrm>
            <a:off x="6660232" y="1508787"/>
            <a:ext cx="2265943" cy="3021257"/>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025"/>
                                        </p:tgtEl>
                                        <p:attrNameLst>
                                          <p:attrName>style.visibility</p:attrName>
                                        </p:attrNameLst>
                                      </p:cBhvr>
                                      <p:to>
                                        <p:strVal val="visible"/>
                                      </p:to>
                                    </p:set>
                                    <p:animEffect transition="in" filter="checkerboard(across)">
                                      <p:cBhvr>
                                        <p:cTn id="7" dur="2000"/>
                                        <p:tgtEl>
                                          <p:spTgt spid="102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20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2000"/>
                                        <p:tgtEl>
                                          <p:spTgt spid="8"/>
                                        </p:tgtEl>
                                      </p:cBhvr>
                                    </p:animEffect>
                                  </p:childTnLst>
                                </p:cTn>
                              </p:par>
                            </p:childTnLst>
                          </p:cTn>
                        </p:par>
                        <p:par>
                          <p:cTn id="14" fill="hold">
                            <p:stCondLst>
                              <p:cond delay="2000"/>
                            </p:stCondLst>
                            <p:childTnLst>
                              <p:par>
                                <p:cTn id="15" presetID="42"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2000"/>
                                        <p:tgtEl>
                                          <p:spTgt spid="2"/>
                                        </p:tgtEl>
                                      </p:cBhvr>
                                    </p:animEffect>
                                    <p:anim calcmode="lin" valueType="num">
                                      <p:cBhvr>
                                        <p:cTn id="18" dur="2000" fill="hold"/>
                                        <p:tgtEl>
                                          <p:spTgt spid="2"/>
                                        </p:tgtEl>
                                        <p:attrNameLst>
                                          <p:attrName>ppt_x</p:attrName>
                                        </p:attrNameLst>
                                      </p:cBhvr>
                                      <p:tavLst>
                                        <p:tav tm="0">
                                          <p:val>
                                            <p:strVal val="#ppt_x"/>
                                          </p:val>
                                        </p:tav>
                                        <p:tav tm="100000">
                                          <p:val>
                                            <p:strVal val="#ppt_x"/>
                                          </p:val>
                                        </p:tav>
                                      </p:tavLst>
                                    </p:anim>
                                    <p:anim calcmode="lin" valueType="num">
                                      <p:cBhvr>
                                        <p:cTn id="19" dur="2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2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417638"/>
          </a:xfrm>
        </p:spPr>
        <p:txBody>
          <a:bodyPr/>
          <a:lstStyle/>
          <a:p>
            <a:r>
              <a:rPr lang="ru-RU" b="1" dirty="0" smtClean="0">
                <a:solidFill>
                  <a:schemeClr val="bg2">
                    <a:lumMod val="25000"/>
                  </a:schemeClr>
                </a:solidFill>
              </a:rPr>
              <a:t>Икона Николая Чудотворца</a:t>
            </a:r>
            <a:endParaRPr lang="ru-RU" b="1" dirty="0">
              <a:solidFill>
                <a:schemeClr val="bg2">
                  <a:lumMod val="25000"/>
                </a:schemeClr>
              </a:solidFill>
            </a:endParaRPr>
          </a:p>
        </p:txBody>
      </p:sp>
      <p:pic>
        <p:nvPicPr>
          <p:cNvPr id="4" name="Содержимое 3"/>
          <p:cNvPicPr>
            <a:picLocks noGrp="1"/>
          </p:cNvPicPr>
          <p:nvPr>
            <p:ph idx="1"/>
          </p:nvPr>
        </p:nvPicPr>
        <p:blipFill>
          <a:blip r:embed="rId2" cstate="screen">
            <a:extLst>
              <a:ext uri="{28A0092B-C50C-407E-A947-70E740481C1C}">
                <a14:useLocalDpi xmlns="" xmlns:a14="http://schemas.microsoft.com/office/drawing/2010/main" val="0"/>
              </a:ext>
            </a:extLst>
          </a:blip>
          <a:srcRect l="17628" t="2497" r="24451" b="7603"/>
          <a:stretch>
            <a:fillRect/>
          </a:stretch>
        </p:blipFill>
        <p:spPr bwMode="auto">
          <a:xfrm>
            <a:off x="2339752" y="1052736"/>
            <a:ext cx="3888432" cy="5616624"/>
          </a:xfrm>
          <a:prstGeom prst="rect">
            <a:avLst/>
          </a:prstGeom>
          <a:noFill/>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980728"/>
          </a:xfrm>
        </p:spPr>
        <p:txBody>
          <a:bodyPr>
            <a:normAutofit fontScale="90000"/>
          </a:bodyPr>
          <a:lstStyle/>
          <a:p>
            <a:r>
              <a:rPr lang="ru-RU" b="1" dirty="0" smtClean="0">
                <a:solidFill>
                  <a:schemeClr val="bg2">
                    <a:lumMod val="25000"/>
                  </a:schemeClr>
                </a:solidFill>
              </a:rPr>
              <a:t>Икона «Господь </a:t>
            </a:r>
            <a:r>
              <a:rPr lang="ru-RU" b="1" dirty="0">
                <a:solidFill>
                  <a:schemeClr val="bg2">
                    <a:lumMod val="25000"/>
                  </a:schemeClr>
                </a:solidFill>
              </a:rPr>
              <a:t>в терновом </a:t>
            </a:r>
            <a:r>
              <a:rPr lang="ru-RU" b="1" dirty="0" smtClean="0">
                <a:solidFill>
                  <a:schemeClr val="bg2">
                    <a:lumMod val="25000"/>
                  </a:schemeClr>
                </a:solidFill>
              </a:rPr>
              <a:t>венце»</a:t>
            </a:r>
            <a:endParaRPr lang="ru-RU" b="1" dirty="0">
              <a:solidFill>
                <a:schemeClr val="bg2">
                  <a:lumMod val="25000"/>
                </a:schemeClr>
              </a:solidFill>
            </a:endParaRPr>
          </a:p>
        </p:txBody>
      </p:sp>
      <p:pic>
        <p:nvPicPr>
          <p:cNvPr id="4" name="Picture 3" descr="C:\Users\Новикова\Desktop\Рождество 2017\DSC02652.JPG"/>
          <p:cNvPicPr>
            <a:picLocks noGrp="1" noChangeAspect="1" noChangeArrowheads="1"/>
          </p:cNvPicPr>
          <p:nvPr>
            <p:ph idx="1"/>
          </p:nvPr>
        </p:nvPicPr>
        <p:blipFill>
          <a:blip r:embed="rId2" cstate="screen">
            <a:extLst>
              <a:ext uri="{28A0092B-C50C-407E-A947-70E740481C1C}">
                <a14:useLocalDpi xmlns="" xmlns:a14="http://schemas.microsoft.com/office/drawing/2010/main" val="0"/>
              </a:ext>
            </a:extLst>
          </a:blip>
          <a:srcRect/>
          <a:stretch>
            <a:fillRect/>
          </a:stretch>
        </p:blipFill>
        <p:spPr bwMode="auto">
          <a:xfrm>
            <a:off x="2411760" y="980728"/>
            <a:ext cx="4239700" cy="5661248"/>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solidFill>
                  <a:schemeClr val="bg2">
                    <a:lumMod val="25000"/>
                  </a:schemeClr>
                </a:solidFill>
              </a:rPr>
              <a:t>Икона Божией Матери «</a:t>
            </a:r>
            <a:r>
              <a:rPr lang="ru-RU" b="1" dirty="0" err="1">
                <a:solidFill>
                  <a:schemeClr val="bg2">
                    <a:lumMod val="25000"/>
                  </a:schemeClr>
                </a:solidFill>
              </a:rPr>
              <a:t>Всецарица</a:t>
            </a:r>
            <a:r>
              <a:rPr lang="ru-RU" b="1" dirty="0">
                <a:solidFill>
                  <a:schemeClr val="bg2">
                    <a:lumMod val="25000"/>
                  </a:schemeClr>
                </a:solidFill>
              </a:rPr>
              <a:t>»</a:t>
            </a:r>
          </a:p>
        </p:txBody>
      </p:sp>
      <p:pic>
        <p:nvPicPr>
          <p:cNvPr id="3074" name="Picture 2"/>
          <p:cNvPicPr>
            <a:picLocks noGrp="1" noChangeAspect="1" noChangeArrowheads="1"/>
          </p:cNvPicPr>
          <p:nvPr>
            <p:ph idx="1"/>
          </p:nvPr>
        </p:nvPicPr>
        <p:blipFill>
          <a:blip r:embed="rId2" cstate="screen">
            <a:extLst>
              <a:ext uri="{28A0092B-C50C-407E-A947-70E740481C1C}">
                <a14:useLocalDpi xmlns="" xmlns:a14="http://schemas.microsoft.com/office/drawing/2010/main" val="0"/>
              </a:ext>
            </a:extLst>
          </a:blip>
          <a:srcRect/>
          <a:stretch>
            <a:fillRect/>
          </a:stretch>
        </p:blipFill>
        <p:spPr bwMode="auto">
          <a:xfrm>
            <a:off x="2555776" y="1600199"/>
            <a:ext cx="3851416" cy="51912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647239576"/>
      </p:ext>
    </p:extLst>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268760"/>
          </a:xfrm>
        </p:spPr>
        <p:txBody>
          <a:bodyPr/>
          <a:lstStyle/>
          <a:p>
            <a:r>
              <a:rPr lang="ru-RU" b="1" dirty="0" smtClean="0">
                <a:solidFill>
                  <a:schemeClr val="bg2">
                    <a:lumMod val="25000"/>
                  </a:schemeClr>
                </a:solidFill>
              </a:rPr>
              <a:t>Икона «Рождество Христово»</a:t>
            </a:r>
            <a:endParaRPr lang="ru-RU" b="1" dirty="0">
              <a:solidFill>
                <a:schemeClr val="bg2">
                  <a:lumMod val="25000"/>
                </a:schemeClr>
              </a:solidFill>
            </a:endParaRPr>
          </a:p>
        </p:txBody>
      </p:sp>
      <p:pic>
        <p:nvPicPr>
          <p:cNvPr id="4" name="Picture 2" descr="C:\Users\Новикова\Desktop\Рождество 2017\DSC02644.JPG"/>
          <p:cNvPicPr>
            <a:picLocks noGrp="1" noChangeAspect="1" noChangeArrowheads="1"/>
          </p:cNvPicPr>
          <p:nvPr>
            <p:ph idx="1"/>
          </p:nvPr>
        </p:nvPicPr>
        <p:blipFill>
          <a:blip r:embed="rId2" cstate="screen">
            <a:extLst>
              <a:ext uri="{28A0092B-C50C-407E-A947-70E740481C1C}">
                <a14:useLocalDpi xmlns="" xmlns:a14="http://schemas.microsoft.com/office/drawing/2010/main" val="0"/>
              </a:ext>
            </a:extLst>
          </a:blip>
          <a:srcRect/>
          <a:stretch>
            <a:fillRect/>
          </a:stretch>
        </p:blipFill>
        <p:spPr bwMode="auto">
          <a:xfrm>
            <a:off x="2339542" y="1177493"/>
            <a:ext cx="4176674" cy="5563493"/>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ttp://img12.nnm.ru/imagez/gallery/9/3/e/5/d/93e5d98401a56c4e6f2904c4d62df6d1_full.jpg"/>
          <p:cNvPicPr>
            <a:picLocks noChangeAspect="1" noChangeArrowheads="1"/>
          </p:cNvPicPr>
          <p:nvPr/>
        </p:nvPicPr>
        <p:blipFill>
          <a:blip r:embed="rId2" cstate="screen">
            <a:lum bright="70000" contrast="-70000"/>
          </a:blip>
          <a:srcRect/>
          <a:stretch>
            <a:fillRect/>
          </a:stretch>
        </p:blipFill>
        <p:spPr bwMode="auto">
          <a:xfrm>
            <a:off x="0" y="0"/>
            <a:ext cx="9153809" cy="6858000"/>
          </a:xfrm>
          <a:prstGeom prst="rect">
            <a:avLst/>
          </a:prstGeom>
          <a:noFill/>
        </p:spPr>
      </p:pic>
      <p:sp>
        <p:nvSpPr>
          <p:cNvPr id="2" name="Заголовок 1"/>
          <p:cNvSpPr>
            <a:spLocks noGrp="1"/>
          </p:cNvSpPr>
          <p:nvPr>
            <p:ph type="title"/>
          </p:nvPr>
        </p:nvSpPr>
        <p:spPr>
          <a:xfrm>
            <a:off x="457200" y="116632"/>
            <a:ext cx="8229600" cy="1301006"/>
          </a:xfrm>
        </p:spPr>
        <p:txBody>
          <a:bodyPr>
            <a:normAutofit fontScale="90000"/>
          </a:bodyPr>
          <a:lstStyle/>
          <a:p>
            <a:r>
              <a:rPr lang="ru-RU" dirty="0" smtClean="0">
                <a:ln>
                  <a:solidFill>
                    <a:schemeClr val="tx2">
                      <a:lumMod val="75000"/>
                    </a:schemeClr>
                  </a:solidFill>
                </a:ln>
                <a:solidFill>
                  <a:schemeClr val="tx2">
                    <a:lumMod val="60000"/>
                    <a:lumOff val="40000"/>
                  </a:schemeClr>
                </a:solidFill>
                <a:effectLst>
                  <a:glow rad="63500">
                    <a:schemeClr val="accent5">
                      <a:satMod val="175000"/>
                      <a:alpha val="40000"/>
                    </a:schemeClr>
                  </a:glow>
                </a:effectLst>
                <a:latin typeface="Times New Roman" pitchFamily="18" charset="0"/>
                <a:cs typeface="Times New Roman" pitchFamily="18" charset="0"/>
              </a:rPr>
              <a:t>Храм в настоящее время</a:t>
            </a:r>
            <a:r>
              <a:rPr lang="ru-RU" dirty="0" smtClean="0">
                <a:ln>
                  <a:solidFill>
                    <a:schemeClr val="tx2">
                      <a:lumMod val="75000"/>
                    </a:schemeClr>
                  </a:solidFill>
                </a:ln>
                <a:solidFill>
                  <a:schemeClr val="tx2">
                    <a:lumMod val="60000"/>
                    <a:lumOff val="40000"/>
                  </a:schemeClr>
                </a:solidFill>
                <a:effectLst>
                  <a:glow rad="63500">
                    <a:schemeClr val="accent5">
                      <a:satMod val="175000"/>
                      <a:alpha val="40000"/>
                    </a:schemeClr>
                  </a:glow>
                </a:effectLst>
              </a:rPr>
              <a:t/>
            </a:r>
            <a:br>
              <a:rPr lang="ru-RU" dirty="0" smtClean="0">
                <a:ln>
                  <a:solidFill>
                    <a:schemeClr val="tx2">
                      <a:lumMod val="75000"/>
                    </a:schemeClr>
                  </a:solidFill>
                </a:ln>
                <a:solidFill>
                  <a:schemeClr val="tx2">
                    <a:lumMod val="60000"/>
                    <a:lumOff val="40000"/>
                  </a:schemeClr>
                </a:solidFill>
                <a:effectLst>
                  <a:glow rad="63500">
                    <a:schemeClr val="accent5">
                      <a:satMod val="175000"/>
                      <a:alpha val="40000"/>
                    </a:schemeClr>
                  </a:glow>
                </a:effectLst>
              </a:rPr>
            </a:br>
            <a:endParaRPr lang="ru-RU" dirty="0">
              <a:ln>
                <a:solidFill>
                  <a:schemeClr val="tx2">
                    <a:lumMod val="75000"/>
                  </a:schemeClr>
                </a:solidFill>
              </a:ln>
              <a:solidFill>
                <a:schemeClr val="tx2">
                  <a:lumMod val="60000"/>
                  <a:lumOff val="40000"/>
                </a:schemeClr>
              </a:solidFill>
              <a:effectLst>
                <a:glow rad="63500">
                  <a:schemeClr val="accent5">
                    <a:satMod val="175000"/>
                    <a:alpha val="40000"/>
                  </a:schemeClr>
                </a:glow>
              </a:effectLst>
            </a:endParaRPr>
          </a:p>
        </p:txBody>
      </p:sp>
      <p:pic>
        <p:nvPicPr>
          <p:cNvPr id="10242" name="Picture 2" descr="C:\Documents and Settings\1\Рабочий стол\храм проект-  фото\201.jpg"/>
          <p:cNvPicPr>
            <a:picLocks noChangeAspect="1" noChangeArrowheads="1"/>
          </p:cNvPicPr>
          <p:nvPr/>
        </p:nvPicPr>
        <p:blipFill>
          <a:blip r:embed="rId3" cstate="screen"/>
          <a:srcRect/>
          <a:stretch>
            <a:fillRect/>
          </a:stretch>
        </p:blipFill>
        <p:spPr bwMode="auto">
          <a:xfrm>
            <a:off x="323528" y="836712"/>
            <a:ext cx="8568952" cy="5688632"/>
          </a:xfrm>
          <a:prstGeom prst="rect">
            <a:avLst/>
          </a:prstGeom>
          <a:noFill/>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ppt_x</p:attrName>
                                        </p:attrNameLst>
                                      </p:cBhvr>
                                      <p:tavLst>
                                        <p:tav tm="0">
                                          <p:val>
                                            <p:strVal val="#ppt_x"/>
                                          </p:val>
                                        </p:tav>
                                        <p:tav tm="100000">
                                          <p:val>
                                            <p:strVal val="#ppt_x"/>
                                          </p:val>
                                        </p:tav>
                                      </p:tavLst>
                                    </p:anim>
                                    <p:anim calcmode="lin" valueType="num">
                                      <p:cBhvr>
                                        <p:cTn id="9" dur="2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lvl="0"/>
            <a:r>
              <a:rPr lang="ru-RU" b="1" dirty="0" smtClean="0">
                <a:solidFill>
                  <a:schemeClr val="accent2">
                    <a:lumMod val="50000"/>
                  </a:schemeClr>
                </a:solidFill>
                <a:latin typeface="Times New Roman" pitchFamily="18" charset="0"/>
                <a:cs typeface="Times New Roman" pitchFamily="18" charset="0"/>
              </a:rPr>
              <a:t>Священнослужители храма</a:t>
            </a:r>
            <a:br>
              <a:rPr lang="ru-RU" b="1" dirty="0" smtClean="0">
                <a:solidFill>
                  <a:schemeClr val="accent2">
                    <a:lumMod val="50000"/>
                  </a:schemeClr>
                </a:solidFill>
                <a:latin typeface="Times New Roman" pitchFamily="18" charset="0"/>
                <a:cs typeface="Times New Roman" pitchFamily="18" charset="0"/>
              </a:rPr>
            </a:br>
            <a:r>
              <a:rPr lang="ru-RU" b="1" dirty="0" smtClean="0">
                <a:solidFill>
                  <a:schemeClr val="bg2">
                    <a:lumMod val="25000"/>
                  </a:schemeClr>
                </a:solidFill>
              </a:rPr>
              <a:t>Протоиерей Пётр (Юркин)</a:t>
            </a:r>
            <a:endParaRPr lang="ru-RU" b="1" dirty="0">
              <a:solidFill>
                <a:schemeClr val="bg2">
                  <a:lumMod val="25000"/>
                </a:schemeClr>
              </a:solidFill>
            </a:endParaRPr>
          </a:p>
        </p:txBody>
      </p:sp>
      <p:pic>
        <p:nvPicPr>
          <p:cNvPr id="17410" name="Picture 2" descr="C:\Documents and Settings\1\Рабочий стол\храм проект-  фото\IMG_1831.jpg-1-300x300.jpg"/>
          <p:cNvPicPr>
            <a:picLocks noChangeAspect="1" noChangeArrowheads="1"/>
          </p:cNvPicPr>
          <p:nvPr/>
        </p:nvPicPr>
        <p:blipFill>
          <a:blip r:embed="rId2" cstate="screen"/>
          <a:srcRect/>
          <a:stretch>
            <a:fillRect/>
          </a:stretch>
        </p:blipFill>
        <p:spPr bwMode="auto">
          <a:xfrm>
            <a:off x="2195736" y="1556792"/>
            <a:ext cx="4968552" cy="5112568"/>
          </a:xfrm>
          <a:prstGeom prst="rect">
            <a:avLst/>
          </a:prstGeom>
          <a:noFill/>
        </p:spPr>
      </p:pic>
    </p:spTree>
  </p:cSld>
  <p:clrMapOvr>
    <a:masterClrMapping/>
  </p:clrMapOvr>
  <p:transition spd="med">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417638"/>
          </a:xfrm>
        </p:spPr>
        <p:txBody>
          <a:bodyPr/>
          <a:lstStyle/>
          <a:p>
            <a:r>
              <a:rPr lang="ru-RU" b="1" dirty="0" smtClean="0">
                <a:solidFill>
                  <a:schemeClr val="bg2">
                    <a:lumMod val="25000"/>
                  </a:schemeClr>
                </a:solidFill>
              </a:rPr>
              <a:t>Иерей Анатолий (Голубев)</a:t>
            </a:r>
            <a:endParaRPr lang="ru-RU" b="1" dirty="0">
              <a:solidFill>
                <a:schemeClr val="bg2">
                  <a:lumMod val="25000"/>
                </a:schemeClr>
              </a:solidFill>
            </a:endParaRPr>
          </a:p>
        </p:txBody>
      </p:sp>
      <p:pic>
        <p:nvPicPr>
          <p:cNvPr id="16386" name="Picture 2" descr="C:\Documents and Settings\1\Рабочий стол\храм проект-  фото\078.jpg"/>
          <p:cNvPicPr>
            <a:picLocks noChangeAspect="1" noChangeArrowheads="1"/>
          </p:cNvPicPr>
          <p:nvPr/>
        </p:nvPicPr>
        <p:blipFill>
          <a:blip r:embed="rId2" cstate="screen"/>
          <a:srcRect t="40000" r="83612" b="10000"/>
          <a:stretch>
            <a:fillRect/>
          </a:stretch>
        </p:blipFill>
        <p:spPr bwMode="auto">
          <a:xfrm>
            <a:off x="2627784" y="1296988"/>
            <a:ext cx="3312367" cy="5474319"/>
          </a:xfrm>
          <a:prstGeom prst="rect">
            <a:avLst/>
          </a:prstGeom>
          <a:noFill/>
        </p:spPr>
      </p:pic>
    </p:spTree>
  </p:cSld>
  <p:clrMapOvr>
    <a:masterClrMapping/>
  </p:clrMapOvr>
  <p:transition spd="med">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268760"/>
          </a:xfrm>
        </p:spPr>
        <p:txBody>
          <a:bodyPr/>
          <a:lstStyle/>
          <a:p>
            <a:r>
              <a:rPr lang="ru-RU" b="1" dirty="0" smtClean="0">
                <a:solidFill>
                  <a:schemeClr val="bg2">
                    <a:lumMod val="25000"/>
                  </a:schemeClr>
                </a:solidFill>
              </a:rPr>
              <a:t>Иерей Николай (</a:t>
            </a:r>
            <a:r>
              <a:rPr lang="ru-RU" b="1" dirty="0" err="1" smtClean="0">
                <a:solidFill>
                  <a:schemeClr val="bg2">
                    <a:lumMod val="25000"/>
                  </a:schemeClr>
                </a:solidFill>
              </a:rPr>
              <a:t>Кузменьков</a:t>
            </a:r>
            <a:r>
              <a:rPr lang="ru-RU" b="1" dirty="0" smtClean="0">
                <a:solidFill>
                  <a:schemeClr val="bg2">
                    <a:lumMod val="25000"/>
                  </a:schemeClr>
                </a:solidFill>
              </a:rPr>
              <a:t>)</a:t>
            </a:r>
            <a:endParaRPr lang="ru-RU" b="1" dirty="0">
              <a:solidFill>
                <a:schemeClr val="bg2">
                  <a:lumMod val="25000"/>
                </a:schemeClr>
              </a:solidFill>
            </a:endParaRPr>
          </a:p>
        </p:txBody>
      </p:sp>
      <p:pic>
        <p:nvPicPr>
          <p:cNvPr id="4" name="Picture 3" descr="C:\Documents and Settings\1\Рабочий стол\храм проект-  фото\jpg4.jpg"/>
          <p:cNvPicPr>
            <a:picLocks noGrp="1" noChangeAspect="1" noChangeArrowheads="1"/>
          </p:cNvPicPr>
          <p:nvPr>
            <p:ph idx="1"/>
          </p:nvPr>
        </p:nvPicPr>
        <p:blipFill>
          <a:blip r:embed="rId2" cstate="screen"/>
          <a:srcRect/>
          <a:stretch>
            <a:fillRect/>
          </a:stretch>
        </p:blipFill>
        <p:spPr bwMode="auto">
          <a:xfrm>
            <a:off x="2771800" y="1196752"/>
            <a:ext cx="3698186" cy="5544508"/>
          </a:xfrm>
          <a:prstGeom prst="rect">
            <a:avLst/>
          </a:prstGeom>
          <a:noFill/>
        </p:spPr>
      </p:pic>
    </p:spTree>
  </p:cSld>
  <p:clrMapOvr>
    <a:masterClrMapping/>
  </p:clrMapOvr>
  <p:transition spd="med">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p:nvPr/>
        </p:nvPicPr>
        <p:blipFill>
          <a:blip r:embed="rId2" cstate="screen">
            <a:lum bright="70000" contrast="-70000"/>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539552" y="188640"/>
            <a:ext cx="8229600" cy="432048"/>
          </a:xfrm>
        </p:spPr>
        <p:txBody>
          <a:bodyPr>
            <a:normAutofit fontScale="90000"/>
          </a:bodyPr>
          <a:lstStyle/>
          <a:p>
            <a:r>
              <a:rPr lang="ru-RU" sz="5400" b="1" spc="300" dirty="0" smtClean="0">
                <a:ln w="11430" cmpd="sng">
                  <a:solidFill>
                    <a:schemeClr val="accent1">
                      <a:tint val="10000"/>
                    </a:schemeClr>
                  </a:solidFill>
                  <a:prstDash val="solid"/>
                  <a:miter lim="800000"/>
                </a:ln>
                <a:solidFill>
                  <a:schemeClr val="accent3">
                    <a:lumMod val="50000"/>
                  </a:schemeClr>
                </a:solidFill>
                <a:effectLst>
                  <a:outerShdw blurRad="50800" dist="38100" dir="5400000" algn="t" rotWithShape="0">
                    <a:prstClr val="black">
                      <a:alpha val="40000"/>
                    </a:prstClr>
                  </a:outerShdw>
                </a:effectLst>
                <a:latin typeface="Times New Roman" pitchFamily="18" charset="0"/>
                <a:cs typeface="Times New Roman" pitchFamily="18" charset="0"/>
              </a:rPr>
              <a:t/>
            </a:r>
            <a:br>
              <a:rPr lang="ru-RU" sz="5400" b="1" spc="300" dirty="0" smtClean="0">
                <a:ln w="11430" cmpd="sng">
                  <a:solidFill>
                    <a:schemeClr val="accent1">
                      <a:tint val="10000"/>
                    </a:schemeClr>
                  </a:solidFill>
                  <a:prstDash val="solid"/>
                  <a:miter lim="800000"/>
                </a:ln>
                <a:solidFill>
                  <a:schemeClr val="accent3">
                    <a:lumMod val="50000"/>
                  </a:schemeClr>
                </a:solidFill>
                <a:effectLst>
                  <a:outerShdw blurRad="50800" dist="38100" dir="5400000" algn="t" rotWithShape="0">
                    <a:prstClr val="black">
                      <a:alpha val="40000"/>
                    </a:prstClr>
                  </a:outerShdw>
                </a:effectLst>
                <a:latin typeface="Times New Roman" pitchFamily="18" charset="0"/>
                <a:cs typeface="Times New Roman" pitchFamily="18" charset="0"/>
              </a:rPr>
            </a:br>
            <a:r>
              <a:rPr lang="ru-RU" sz="5400" b="1" spc="300" dirty="0" smtClean="0">
                <a:ln w="11430" cmpd="sng">
                  <a:solidFill>
                    <a:schemeClr val="accent1">
                      <a:tint val="10000"/>
                    </a:schemeClr>
                  </a:solidFill>
                  <a:prstDash val="solid"/>
                  <a:miter lim="800000"/>
                </a:ln>
                <a:solidFill>
                  <a:schemeClr val="accent3">
                    <a:lumMod val="50000"/>
                  </a:schemeClr>
                </a:solidFill>
                <a:effectLst>
                  <a:outerShdw blurRad="50800" dist="38100" dir="5400000" algn="t" rotWithShape="0">
                    <a:prstClr val="black">
                      <a:alpha val="40000"/>
                    </a:prstClr>
                  </a:outerShdw>
                </a:effectLst>
                <a:latin typeface="Times New Roman" pitchFamily="18" charset="0"/>
                <a:cs typeface="Times New Roman" pitchFamily="18" charset="0"/>
              </a:rPr>
              <a:t/>
            </a:r>
            <a:br>
              <a:rPr lang="ru-RU" sz="5400" b="1" spc="300" dirty="0" smtClean="0">
                <a:ln w="11430" cmpd="sng">
                  <a:solidFill>
                    <a:schemeClr val="accent1">
                      <a:tint val="10000"/>
                    </a:schemeClr>
                  </a:solidFill>
                  <a:prstDash val="solid"/>
                  <a:miter lim="800000"/>
                </a:ln>
                <a:solidFill>
                  <a:schemeClr val="accent3">
                    <a:lumMod val="50000"/>
                  </a:schemeClr>
                </a:solidFill>
                <a:effectLst>
                  <a:outerShdw blurRad="50800" dist="38100" dir="5400000" algn="t" rotWithShape="0">
                    <a:prstClr val="black">
                      <a:alpha val="40000"/>
                    </a:prstClr>
                  </a:outerShdw>
                </a:effectLst>
                <a:latin typeface="Times New Roman" pitchFamily="18" charset="0"/>
                <a:cs typeface="Times New Roman" pitchFamily="18" charset="0"/>
              </a:rPr>
            </a:br>
            <a:r>
              <a:rPr lang="ru-RU" sz="5400" b="1" spc="300" dirty="0" smtClean="0">
                <a:ln w="11430" cmpd="sng">
                  <a:solidFill>
                    <a:schemeClr val="accent1">
                      <a:tint val="10000"/>
                    </a:schemeClr>
                  </a:solidFill>
                  <a:prstDash val="solid"/>
                  <a:miter lim="800000"/>
                </a:ln>
                <a:solidFill>
                  <a:schemeClr val="accent3">
                    <a:lumMod val="50000"/>
                  </a:schemeClr>
                </a:solidFill>
                <a:effectLst>
                  <a:outerShdw blurRad="50800" dist="38100" dir="5400000" algn="t" rotWithShape="0">
                    <a:prstClr val="black">
                      <a:alpha val="40000"/>
                    </a:prstClr>
                  </a:outerShdw>
                </a:effectLst>
                <a:latin typeface="Times New Roman" pitchFamily="18" charset="0"/>
                <a:cs typeface="Times New Roman" pitchFamily="18" charset="0"/>
              </a:rPr>
              <a:t/>
            </a:r>
            <a:br>
              <a:rPr lang="ru-RU" sz="5400" b="1" spc="300" dirty="0" smtClean="0">
                <a:ln w="11430" cmpd="sng">
                  <a:solidFill>
                    <a:schemeClr val="accent1">
                      <a:tint val="10000"/>
                    </a:schemeClr>
                  </a:solidFill>
                  <a:prstDash val="solid"/>
                  <a:miter lim="800000"/>
                </a:ln>
                <a:solidFill>
                  <a:schemeClr val="accent3">
                    <a:lumMod val="50000"/>
                  </a:schemeClr>
                </a:solidFill>
                <a:effectLst>
                  <a:outerShdw blurRad="50800" dist="38100" dir="5400000" algn="t" rotWithShape="0">
                    <a:prstClr val="black">
                      <a:alpha val="40000"/>
                    </a:prstClr>
                  </a:outerShdw>
                </a:effectLst>
                <a:latin typeface="Times New Roman" pitchFamily="18" charset="0"/>
                <a:cs typeface="Times New Roman" pitchFamily="18" charset="0"/>
              </a:rPr>
            </a:br>
            <a:r>
              <a:rPr lang="ru-RU" sz="5400" b="1" spc="300" dirty="0" smtClean="0">
                <a:ln w="11430" cmpd="sng">
                  <a:solidFill>
                    <a:schemeClr val="accent1">
                      <a:tint val="10000"/>
                    </a:schemeClr>
                  </a:solidFill>
                  <a:prstDash val="solid"/>
                  <a:miter lim="800000"/>
                </a:ln>
                <a:solidFill>
                  <a:schemeClr val="accent3">
                    <a:lumMod val="50000"/>
                  </a:schemeClr>
                </a:solidFill>
                <a:effectLst>
                  <a:outerShdw blurRad="50800" dist="38100" dir="5400000" algn="t" rotWithShape="0">
                    <a:prstClr val="black">
                      <a:alpha val="40000"/>
                    </a:prstClr>
                  </a:outerShdw>
                </a:effectLst>
                <a:latin typeface="Times New Roman" pitchFamily="18" charset="0"/>
                <a:cs typeface="Times New Roman" pitchFamily="18" charset="0"/>
              </a:rPr>
              <a:t>Воскресная</a:t>
            </a:r>
            <a:r>
              <a:rPr lang="ru-RU" sz="5400" b="1" spc="300" dirty="0" smtClean="0">
                <a:ln w="11430" cmpd="sng">
                  <a:solidFill>
                    <a:schemeClr val="accent1">
                      <a:tint val="10000"/>
                    </a:schemeClr>
                  </a:solidFill>
                  <a:prstDash val="solid"/>
                  <a:miter lim="800000"/>
                </a:ln>
                <a:solidFill>
                  <a:schemeClr val="accent3">
                    <a:lumMod val="50000"/>
                  </a:schemeClr>
                </a:solidFill>
                <a:effectLst/>
                <a:latin typeface="Times New Roman" pitchFamily="18" charset="0"/>
                <a:cs typeface="Times New Roman" pitchFamily="18" charset="0"/>
              </a:rPr>
              <a:t> школа</a:t>
            </a:r>
            <a:r>
              <a:rPr lang="ru-RU" sz="5400" dirty="0" smtClean="0"/>
              <a:t> </a:t>
            </a:r>
            <a:br>
              <a:rPr lang="ru-RU" sz="5400" dirty="0" smtClean="0"/>
            </a:br>
            <a:r>
              <a:rPr lang="ru-RU" sz="3100" b="1" dirty="0" smtClean="0">
                <a:solidFill>
                  <a:schemeClr val="bg2">
                    <a:lumMod val="25000"/>
                  </a:schemeClr>
                </a:solidFill>
              </a:rPr>
              <a:t>Воскресная школа тесно сотрудничает со спецшколой-интернатом, реабилитационным центром «Росток», из которых дети приходят на занятия, праздники, утренники. </a:t>
            </a:r>
            <a:br>
              <a:rPr lang="ru-RU" sz="3100" b="1" dirty="0" smtClean="0">
                <a:solidFill>
                  <a:schemeClr val="bg2">
                    <a:lumMod val="25000"/>
                  </a:schemeClr>
                </a:solidFill>
              </a:rPr>
            </a:br>
            <a:r>
              <a:rPr lang="ru-RU" sz="3100" dirty="0" smtClean="0"/>
              <a:t/>
            </a:r>
            <a:br>
              <a:rPr lang="ru-RU" sz="3100" dirty="0" smtClean="0"/>
            </a:br>
            <a:endParaRPr lang="ru-RU" sz="3100" spc="300" dirty="0">
              <a:ln w="11430" cmpd="sng">
                <a:solidFill>
                  <a:schemeClr val="accent1">
                    <a:tint val="10000"/>
                  </a:schemeClr>
                </a:solidFill>
                <a:prstDash val="solid"/>
                <a:miter lim="800000"/>
              </a:ln>
              <a:solidFill>
                <a:schemeClr val="accent3">
                  <a:lumMod val="50000"/>
                </a:schemeClr>
              </a:solidFill>
              <a:effectLst/>
              <a:latin typeface="Times New Roman" pitchFamily="18" charset="0"/>
              <a:cs typeface="Times New Roman" pitchFamily="18" charset="0"/>
            </a:endParaRPr>
          </a:p>
        </p:txBody>
      </p:sp>
      <p:pic>
        <p:nvPicPr>
          <p:cNvPr id="11266" name="Picture 2" descr="C:\Documents and Settings\1\Рабочий стол\DSC_2346.JPG"/>
          <p:cNvPicPr>
            <a:picLocks noChangeAspect="1" noChangeArrowheads="1"/>
          </p:cNvPicPr>
          <p:nvPr/>
        </p:nvPicPr>
        <p:blipFill>
          <a:blip r:embed="rId3" cstate="screen"/>
          <a:srcRect/>
          <a:stretch>
            <a:fillRect/>
          </a:stretch>
        </p:blipFill>
        <p:spPr bwMode="auto">
          <a:xfrm>
            <a:off x="1362226" y="2391814"/>
            <a:ext cx="6738166" cy="4277546"/>
          </a:xfrm>
          <a:prstGeom prst="rect">
            <a:avLst/>
          </a:prstGeom>
          <a:noFill/>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70" decel="100000"/>
                                        <p:tgtEl>
                                          <p:spTgt spid="2"/>
                                        </p:tgtEl>
                                      </p:cBhvr>
                                    </p:animEffect>
                                    <p:animScale>
                                      <p:cBhvr>
                                        <p:cTn id="8" dur="770" decel="100000"/>
                                        <p:tgtEl>
                                          <p:spTgt spid="2"/>
                                        </p:tgtEl>
                                      </p:cBhvr>
                                      <p:from x="10000" y="10000"/>
                                      <p:to x="200000" y="450000"/>
                                    </p:animScale>
                                    <p:animScale>
                                      <p:cBhvr>
                                        <p:cTn id="9" dur="1230" accel="100000" fill="hold">
                                          <p:stCondLst>
                                            <p:cond delay="770"/>
                                          </p:stCondLst>
                                        </p:cTn>
                                        <p:tgtEl>
                                          <p:spTgt spid="2"/>
                                        </p:tgtEl>
                                      </p:cBhvr>
                                      <p:from x="200000" y="450000"/>
                                      <p:to x="100000" y="100000"/>
                                    </p:animScale>
                                    <p:set>
                                      <p:cBhvr>
                                        <p:cTn id="10" dur="770" fill="hold"/>
                                        <p:tgtEl>
                                          <p:spTgt spid="2"/>
                                        </p:tgtEl>
                                        <p:attrNameLst>
                                          <p:attrName>ppt_x</p:attrName>
                                        </p:attrNameLst>
                                      </p:cBhvr>
                                      <p:to>
                                        <p:strVal val="(0.5)"/>
                                      </p:to>
                                    </p:set>
                                    <p:anim from="(0.5)" to="(#ppt_x)" calcmode="lin" valueType="num">
                                      <p:cBhvr>
                                        <p:cTn id="11" dur="1230" accel="100000" fill="hold">
                                          <p:stCondLst>
                                            <p:cond delay="770"/>
                                          </p:stCondLst>
                                        </p:cTn>
                                        <p:tgtEl>
                                          <p:spTgt spid="2"/>
                                        </p:tgtEl>
                                        <p:attrNameLst>
                                          <p:attrName>ppt_x</p:attrName>
                                        </p:attrNameLst>
                                      </p:cBhvr>
                                    </p:anim>
                                    <p:set>
                                      <p:cBhvr>
                                        <p:cTn id="12" dur="770" fill="hold"/>
                                        <p:tgtEl>
                                          <p:spTgt spid="2"/>
                                        </p:tgtEl>
                                        <p:attrNameLst>
                                          <p:attrName>ppt_y</p:attrName>
                                        </p:attrNameLst>
                                      </p:cBhvr>
                                      <p:to>
                                        <p:strVal val="(#ppt_y+0.4)"/>
                                      </p:to>
                                    </p:set>
                                    <p:anim from="(#ppt_y+0.4)" to="(#ppt_y)" calcmode="lin" valueType="num">
                                      <p:cBhvr>
                                        <p:cTn id="13" dur="1230" accel="100000" fill="hold">
                                          <p:stCondLst>
                                            <p:cond delay="770"/>
                                          </p:stCondLst>
                                        </p:cTn>
                                        <p:tgtEl>
                                          <p:spTgt spid="2"/>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p:nvPr/>
        </p:nvPicPr>
        <p:blipFill>
          <a:blip r:embed="rId2" cstate="screen">
            <a:lum bright="70000" contrast="-70000"/>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0" y="0"/>
            <a:ext cx="9144000" cy="2060848"/>
          </a:xfrm>
        </p:spPr>
        <p:txBody>
          <a:bodyPr>
            <a:noAutofit/>
          </a:bodyPr>
          <a:lstStyle/>
          <a:p>
            <a:r>
              <a:rPr lang="ru-RU" sz="2800" b="1" dirty="0" smtClean="0">
                <a:solidFill>
                  <a:schemeClr val="bg2">
                    <a:lumMod val="25000"/>
                  </a:schemeClr>
                </a:solidFill>
              </a:rPr>
              <a:t>Организовываются и проводятся праздничные утренники и концерты, конференции и выставки, походы и поездки в православный лагерь, по святым местам. Для детей постоянно функционирует духовная библиотека.</a:t>
            </a:r>
            <a:endParaRPr lang="ru-RU" sz="2800" b="1" spc="300" dirty="0">
              <a:ln w="11430" cmpd="sng">
                <a:solidFill>
                  <a:schemeClr val="accent1">
                    <a:tint val="10000"/>
                  </a:schemeClr>
                </a:solidFill>
                <a:prstDash val="solid"/>
                <a:miter lim="800000"/>
              </a:ln>
              <a:solidFill>
                <a:schemeClr val="bg2">
                  <a:lumMod val="25000"/>
                </a:schemeClr>
              </a:solidFill>
              <a:effectLst/>
              <a:latin typeface="Times New Roman" pitchFamily="18" charset="0"/>
              <a:cs typeface="Times New Roman" pitchFamily="18" charset="0"/>
            </a:endParaRPr>
          </a:p>
        </p:txBody>
      </p:sp>
      <p:pic>
        <p:nvPicPr>
          <p:cNvPr id="12290" name="Picture 2" descr="C:\Documents and Settings\1\Рабочий стол\Рождество 2017\DSC02657.JPG"/>
          <p:cNvPicPr>
            <a:picLocks noChangeAspect="1" noChangeArrowheads="1"/>
          </p:cNvPicPr>
          <p:nvPr/>
        </p:nvPicPr>
        <p:blipFill>
          <a:blip r:embed="rId3" cstate="screen"/>
          <a:srcRect/>
          <a:stretch>
            <a:fillRect/>
          </a:stretch>
        </p:blipFill>
        <p:spPr bwMode="auto">
          <a:xfrm>
            <a:off x="539552" y="2060848"/>
            <a:ext cx="8106470" cy="4736959"/>
          </a:xfrm>
          <a:prstGeom prst="rect">
            <a:avLst/>
          </a:prstGeom>
          <a:noFill/>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70" decel="100000"/>
                                        <p:tgtEl>
                                          <p:spTgt spid="2"/>
                                        </p:tgtEl>
                                      </p:cBhvr>
                                    </p:animEffect>
                                    <p:animScale>
                                      <p:cBhvr>
                                        <p:cTn id="8" dur="770" decel="100000"/>
                                        <p:tgtEl>
                                          <p:spTgt spid="2"/>
                                        </p:tgtEl>
                                      </p:cBhvr>
                                      <p:from x="10000" y="10000"/>
                                      <p:to x="200000" y="450000"/>
                                    </p:animScale>
                                    <p:animScale>
                                      <p:cBhvr>
                                        <p:cTn id="9" dur="1230" accel="100000" fill="hold">
                                          <p:stCondLst>
                                            <p:cond delay="770"/>
                                          </p:stCondLst>
                                        </p:cTn>
                                        <p:tgtEl>
                                          <p:spTgt spid="2"/>
                                        </p:tgtEl>
                                      </p:cBhvr>
                                      <p:from x="200000" y="450000"/>
                                      <p:to x="100000" y="100000"/>
                                    </p:animScale>
                                    <p:set>
                                      <p:cBhvr>
                                        <p:cTn id="10" dur="770" fill="hold"/>
                                        <p:tgtEl>
                                          <p:spTgt spid="2"/>
                                        </p:tgtEl>
                                        <p:attrNameLst>
                                          <p:attrName>ppt_x</p:attrName>
                                        </p:attrNameLst>
                                      </p:cBhvr>
                                      <p:to>
                                        <p:strVal val="(0.5)"/>
                                      </p:to>
                                    </p:set>
                                    <p:anim from="(0.5)" to="(#ppt_x)" calcmode="lin" valueType="num">
                                      <p:cBhvr>
                                        <p:cTn id="11" dur="1230" accel="100000" fill="hold">
                                          <p:stCondLst>
                                            <p:cond delay="770"/>
                                          </p:stCondLst>
                                        </p:cTn>
                                        <p:tgtEl>
                                          <p:spTgt spid="2"/>
                                        </p:tgtEl>
                                        <p:attrNameLst>
                                          <p:attrName>ppt_x</p:attrName>
                                        </p:attrNameLst>
                                      </p:cBhvr>
                                    </p:anim>
                                    <p:set>
                                      <p:cBhvr>
                                        <p:cTn id="12" dur="770" fill="hold"/>
                                        <p:tgtEl>
                                          <p:spTgt spid="2"/>
                                        </p:tgtEl>
                                        <p:attrNameLst>
                                          <p:attrName>ppt_y</p:attrName>
                                        </p:attrNameLst>
                                      </p:cBhvr>
                                      <p:to>
                                        <p:strVal val="(#ppt_y+0.4)"/>
                                      </p:to>
                                    </p:set>
                                    <p:anim from="(#ppt_y+0.4)" to="(#ppt_y)" calcmode="lin" valueType="num">
                                      <p:cBhvr>
                                        <p:cTn id="13" dur="1230" accel="100000" fill="hold">
                                          <p:stCondLst>
                                            <p:cond delay="770"/>
                                          </p:stCondLst>
                                        </p:cTn>
                                        <p:tgtEl>
                                          <p:spTgt spid="2"/>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p:nvPr/>
        </p:nvPicPr>
        <p:blipFill>
          <a:blip r:embed="rId2" cstate="screen">
            <a:lum bright="70000" contrast="-70000"/>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457200" y="0"/>
            <a:ext cx="8229600" cy="1124744"/>
          </a:xfrm>
        </p:spPr>
        <p:txBody>
          <a:bodyPr>
            <a:normAutofit/>
          </a:bodyPr>
          <a:lstStyle/>
          <a:p>
            <a:endParaRPr lang="ru-RU" sz="5400" b="1" spc="300" dirty="0">
              <a:ln w="11430" cmpd="sng">
                <a:solidFill>
                  <a:schemeClr val="accent1">
                    <a:tint val="10000"/>
                  </a:schemeClr>
                </a:solidFill>
                <a:prstDash val="solid"/>
                <a:miter lim="800000"/>
              </a:ln>
              <a:solidFill>
                <a:schemeClr val="accent3">
                  <a:lumMod val="50000"/>
                </a:schemeClr>
              </a:solidFill>
              <a:effectLst/>
              <a:latin typeface="Times New Roman" pitchFamily="18" charset="0"/>
              <a:cs typeface="Times New Roman" pitchFamily="18" charset="0"/>
            </a:endParaRPr>
          </a:p>
        </p:txBody>
      </p:sp>
      <p:pic>
        <p:nvPicPr>
          <p:cNvPr id="13314" name="Picture 2" descr="C:\Documents and Settings\1\Рабочий стол\храм проект-  фото\DSC08790.JPG"/>
          <p:cNvPicPr>
            <a:picLocks noChangeAspect="1" noChangeArrowheads="1"/>
          </p:cNvPicPr>
          <p:nvPr/>
        </p:nvPicPr>
        <p:blipFill>
          <a:blip r:embed="rId3" cstate="screen"/>
          <a:srcRect/>
          <a:stretch>
            <a:fillRect/>
          </a:stretch>
        </p:blipFill>
        <p:spPr bwMode="auto">
          <a:xfrm>
            <a:off x="251520" y="188640"/>
            <a:ext cx="8700459" cy="6336704"/>
          </a:xfrm>
          <a:prstGeom prst="rect">
            <a:avLst/>
          </a:prstGeom>
          <a:noFill/>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after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fade">
                                      <p:cBhvr>
                                        <p:cTn id="7" dur="770" decel="100000"/>
                                        <p:tgtEl>
                                          <p:spTgt spid="2"/>
                                        </p:tgtEl>
                                      </p:cBhvr>
                                    </p:animEffect>
                                    <p:animScale>
                                      <p:cBhvr>
                                        <p:cTn id="8" dur="770" decel="100000"/>
                                        <p:tgtEl>
                                          <p:spTgt spid="2"/>
                                        </p:tgtEl>
                                      </p:cBhvr>
                                      <p:from x="10000" y="10000"/>
                                      <p:to x="200000" y="450000"/>
                                    </p:animScale>
                                    <p:animScale>
                                      <p:cBhvr>
                                        <p:cTn id="9" dur="1230" accel="100000" fill="hold">
                                          <p:stCondLst>
                                            <p:cond delay="770"/>
                                          </p:stCondLst>
                                        </p:cTn>
                                        <p:tgtEl>
                                          <p:spTgt spid="2"/>
                                        </p:tgtEl>
                                      </p:cBhvr>
                                      <p:from x="200000" y="450000"/>
                                      <p:to x="100000" y="100000"/>
                                    </p:animScale>
                                    <p:set>
                                      <p:cBhvr>
                                        <p:cTn id="10" dur="770" fill="hold"/>
                                        <p:tgtEl>
                                          <p:spTgt spid="2"/>
                                        </p:tgtEl>
                                        <p:attrNameLst>
                                          <p:attrName>ppt_x</p:attrName>
                                        </p:attrNameLst>
                                      </p:cBhvr>
                                      <p:to>
                                        <p:strVal val="(0.5)"/>
                                      </p:to>
                                    </p:set>
                                    <p:anim from="(0.5)" to="(#ppt_x)" calcmode="lin" valueType="num">
                                      <p:cBhvr>
                                        <p:cTn id="11" dur="1230" accel="100000" fill="hold">
                                          <p:stCondLst>
                                            <p:cond delay="770"/>
                                          </p:stCondLst>
                                        </p:cTn>
                                        <p:tgtEl>
                                          <p:spTgt spid="2"/>
                                        </p:tgtEl>
                                        <p:attrNameLst>
                                          <p:attrName>ppt_x</p:attrName>
                                        </p:attrNameLst>
                                      </p:cBhvr>
                                    </p:anim>
                                    <p:set>
                                      <p:cBhvr>
                                        <p:cTn id="12" dur="770" fill="hold"/>
                                        <p:tgtEl>
                                          <p:spTgt spid="2"/>
                                        </p:tgtEl>
                                        <p:attrNameLst>
                                          <p:attrName>ppt_y</p:attrName>
                                        </p:attrNameLst>
                                      </p:cBhvr>
                                      <p:to>
                                        <p:strVal val="(#ppt_y+0.4)"/>
                                      </p:to>
                                    </p:set>
                                    <p:anim from="(#ppt_y+0.4)" to="(#ppt_y)" calcmode="lin" valueType="num">
                                      <p:cBhvr>
                                        <p:cTn id="13" dur="1230" accel="100000" fill="hold">
                                          <p:stCondLst>
                                            <p:cond delay="770"/>
                                          </p:stCondLst>
                                        </p:cTn>
                                        <p:tgtEl>
                                          <p:spTgt spid="2"/>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p:nvPr/>
        </p:nvPicPr>
        <p:blipFill>
          <a:blip r:embed="rId2" cstate="screen">
            <a:lum bright="70000" contrast="-70000"/>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457200" y="332656"/>
            <a:ext cx="8229600" cy="1512168"/>
          </a:xfrm>
        </p:spPr>
        <p:txBody>
          <a:bodyPr>
            <a:normAutofit fontScale="90000"/>
          </a:bodyPr>
          <a:lstStyle/>
          <a:p>
            <a:r>
              <a:rPr lang="ru-RU" sz="3600" b="1" dirty="0" smtClean="0">
                <a:solidFill>
                  <a:schemeClr val="bg2">
                    <a:lumMod val="25000"/>
                  </a:schemeClr>
                </a:solidFill>
              </a:rPr>
              <a:t>На летних каникулах при воскресной школе для детей функционирует летняя площадка. </a:t>
            </a:r>
            <a:r>
              <a:rPr lang="ru-RU" sz="5400" b="1" dirty="0" smtClean="0">
                <a:solidFill>
                  <a:schemeClr val="bg2">
                    <a:lumMod val="25000"/>
                  </a:schemeClr>
                </a:solidFill>
              </a:rPr>
              <a:t/>
            </a:r>
            <a:br>
              <a:rPr lang="ru-RU" sz="5400" b="1" dirty="0" smtClean="0">
                <a:solidFill>
                  <a:schemeClr val="bg2">
                    <a:lumMod val="25000"/>
                  </a:schemeClr>
                </a:solidFill>
              </a:rPr>
            </a:br>
            <a:endParaRPr lang="ru-RU" sz="5400" b="1" spc="300" dirty="0">
              <a:ln w="11430" cmpd="sng">
                <a:solidFill>
                  <a:schemeClr val="accent1">
                    <a:tint val="10000"/>
                  </a:schemeClr>
                </a:solidFill>
                <a:prstDash val="solid"/>
                <a:miter lim="800000"/>
              </a:ln>
              <a:solidFill>
                <a:schemeClr val="bg2">
                  <a:lumMod val="25000"/>
                </a:schemeClr>
              </a:solidFill>
              <a:effectLst/>
              <a:latin typeface="Times New Roman" pitchFamily="18" charset="0"/>
              <a:cs typeface="Times New Roman" pitchFamily="18" charset="0"/>
            </a:endParaRPr>
          </a:p>
        </p:txBody>
      </p:sp>
      <p:pic>
        <p:nvPicPr>
          <p:cNvPr id="14338" name="Picture 2" descr="C:\Documents and Settings\1\Рабочий стол\IMG_6593.JPG"/>
          <p:cNvPicPr>
            <a:picLocks noChangeAspect="1" noChangeArrowheads="1"/>
          </p:cNvPicPr>
          <p:nvPr/>
        </p:nvPicPr>
        <p:blipFill>
          <a:blip r:embed="rId3" cstate="screen"/>
          <a:srcRect/>
          <a:stretch>
            <a:fillRect/>
          </a:stretch>
        </p:blipFill>
        <p:spPr bwMode="auto">
          <a:xfrm>
            <a:off x="315526" y="1196751"/>
            <a:ext cx="8360929" cy="5472609"/>
          </a:xfrm>
          <a:prstGeom prst="rect">
            <a:avLst/>
          </a:prstGeom>
          <a:noFill/>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70" decel="100000"/>
                                        <p:tgtEl>
                                          <p:spTgt spid="2"/>
                                        </p:tgtEl>
                                      </p:cBhvr>
                                    </p:animEffect>
                                    <p:animScale>
                                      <p:cBhvr>
                                        <p:cTn id="8" dur="770" decel="100000"/>
                                        <p:tgtEl>
                                          <p:spTgt spid="2"/>
                                        </p:tgtEl>
                                      </p:cBhvr>
                                      <p:from x="10000" y="10000"/>
                                      <p:to x="200000" y="450000"/>
                                    </p:animScale>
                                    <p:animScale>
                                      <p:cBhvr>
                                        <p:cTn id="9" dur="1230" accel="100000" fill="hold">
                                          <p:stCondLst>
                                            <p:cond delay="770"/>
                                          </p:stCondLst>
                                        </p:cTn>
                                        <p:tgtEl>
                                          <p:spTgt spid="2"/>
                                        </p:tgtEl>
                                      </p:cBhvr>
                                      <p:from x="200000" y="450000"/>
                                      <p:to x="100000" y="100000"/>
                                    </p:animScale>
                                    <p:set>
                                      <p:cBhvr>
                                        <p:cTn id="10" dur="770" fill="hold"/>
                                        <p:tgtEl>
                                          <p:spTgt spid="2"/>
                                        </p:tgtEl>
                                        <p:attrNameLst>
                                          <p:attrName>ppt_x</p:attrName>
                                        </p:attrNameLst>
                                      </p:cBhvr>
                                      <p:to>
                                        <p:strVal val="(0.5)"/>
                                      </p:to>
                                    </p:set>
                                    <p:anim from="(0.5)" to="(#ppt_x)" calcmode="lin" valueType="num">
                                      <p:cBhvr>
                                        <p:cTn id="11" dur="1230" accel="100000" fill="hold">
                                          <p:stCondLst>
                                            <p:cond delay="770"/>
                                          </p:stCondLst>
                                        </p:cTn>
                                        <p:tgtEl>
                                          <p:spTgt spid="2"/>
                                        </p:tgtEl>
                                        <p:attrNameLst>
                                          <p:attrName>ppt_x</p:attrName>
                                        </p:attrNameLst>
                                      </p:cBhvr>
                                    </p:anim>
                                    <p:set>
                                      <p:cBhvr>
                                        <p:cTn id="12" dur="770" fill="hold"/>
                                        <p:tgtEl>
                                          <p:spTgt spid="2"/>
                                        </p:tgtEl>
                                        <p:attrNameLst>
                                          <p:attrName>ppt_y</p:attrName>
                                        </p:attrNameLst>
                                      </p:cBhvr>
                                      <p:to>
                                        <p:strVal val="(#ppt_y+0.4)"/>
                                      </p:to>
                                    </p:set>
                                    <p:anim from="(#ppt_y+0.4)" to="(#ppt_y)" calcmode="lin" valueType="num">
                                      <p:cBhvr>
                                        <p:cTn id="13" dur="1230" accel="100000" fill="hold">
                                          <p:stCondLst>
                                            <p:cond delay="770"/>
                                          </p:stCondLst>
                                        </p:cTn>
                                        <p:tgtEl>
                                          <p:spTgt spid="2"/>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Documents and Settings\1\Рабочий стол\IMG_6806_(1).JPG"/>
          <p:cNvPicPr>
            <a:picLocks noChangeAspect="1" noChangeArrowheads="1"/>
          </p:cNvPicPr>
          <p:nvPr/>
        </p:nvPicPr>
        <p:blipFill>
          <a:blip r:embed="rId2" cstate="screen"/>
          <a:srcRect/>
          <a:stretch>
            <a:fillRect/>
          </a:stretch>
        </p:blipFill>
        <p:spPr bwMode="auto">
          <a:xfrm>
            <a:off x="179512" y="188640"/>
            <a:ext cx="3964929" cy="4824536"/>
          </a:xfrm>
          <a:prstGeom prst="rect">
            <a:avLst/>
          </a:prstGeom>
          <a:noFill/>
        </p:spPr>
      </p:pic>
      <p:pic>
        <p:nvPicPr>
          <p:cNvPr id="15363" name="Picture 3" descr="C:\Documents and Settings\1\Рабочий стол\IMG_8223_(1).JPG"/>
          <p:cNvPicPr>
            <a:picLocks noChangeAspect="1" noChangeArrowheads="1"/>
          </p:cNvPicPr>
          <p:nvPr/>
        </p:nvPicPr>
        <p:blipFill>
          <a:blip r:embed="rId3" cstate="screen"/>
          <a:srcRect/>
          <a:stretch>
            <a:fillRect/>
          </a:stretch>
        </p:blipFill>
        <p:spPr bwMode="auto">
          <a:xfrm>
            <a:off x="3369423" y="2924944"/>
            <a:ext cx="5622719" cy="3744731"/>
          </a:xfrm>
          <a:prstGeom prst="rect">
            <a:avLst/>
          </a:prstGeom>
          <a:noFill/>
        </p:spPr>
      </p:pic>
    </p:spTree>
  </p:cSld>
  <p:clrMapOvr>
    <a:masterClrMapping/>
  </p:clrMapOvr>
  <p:transition spd="med">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026" name="Picture 2"/>
          <p:cNvPicPr>
            <a:picLocks noChangeAspect="1" noChangeArrowheads="1"/>
          </p:cNvPicPr>
          <p:nvPr/>
        </p:nvPicPr>
        <p:blipFill>
          <a:blip r:embed="rId2" cstate="screen">
            <a:extLst>
              <a:ext uri="{28A0092B-C50C-407E-A947-70E740481C1C}">
                <a14:useLocalDpi xmlns="" xmlns:a14="http://schemas.microsoft.com/office/drawing/2010/main" val="0"/>
              </a:ext>
            </a:extLst>
          </a:blip>
          <a:srcRect/>
          <a:stretch>
            <a:fillRect/>
          </a:stretch>
        </p:blipFill>
        <p:spPr bwMode="auto">
          <a:xfrm>
            <a:off x="-145049" y="0"/>
            <a:ext cx="9289049" cy="685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Объект 2"/>
          <p:cNvSpPr>
            <a:spLocks noGrp="1"/>
          </p:cNvSpPr>
          <p:nvPr>
            <p:ph idx="1"/>
          </p:nvPr>
        </p:nvSpPr>
        <p:spPr>
          <a:xfrm>
            <a:off x="0" y="188640"/>
            <a:ext cx="5364088" cy="6480720"/>
          </a:xfrm>
        </p:spPr>
        <p:txBody>
          <a:bodyPr>
            <a:normAutofit lnSpcReduction="10000"/>
          </a:bodyPr>
          <a:lstStyle/>
          <a:p>
            <a:r>
              <a:rPr lang="ru-RU" sz="3600" b="1" dirty="0">
                <a:solidFill>
                  <a:schemeClr val="bg2">
                    <a:lumMod val="25000"/>
                  </a:schemeClr>
                </a:solidFill>
              </a:rPr>
              <a:t>Чистый воздух и вода, обилие лесов, плодородие почв- без этого невозможно существовать человечеству. Но только вера очищает от грязи человеческую душу. Давайте беречь экологию души и так сохраним экологию Родины.</a:t>
            </a:r>
          </a:p>
        </p:txBody>
      </p:sp>
    </p:spTree>
    <p:extLst>
      <p:ext uri="{BB962C8B-B14F-4D97-AF65-F5344CB8AC3E}">
        <p14:creationId xmlns="" xmlns:p14="http://schemas.microsoft.com/office/powerpoint/2010/main" val="2377728513"/>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screen">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 name="Заголовок 1"/>
          <p:cNvSpPr>
            <a:spLocks noGrp="1"/>
          </p:cNvSpPr>
          <p:nvPr>
            <p:ph type="title"/>
          </p:nvPr>
        </p:nvSpPr>
        <p:spPr>
          <a:xfrm>
            <a:off x="683568" y="5229200"/>
            <a:ext cx="8229600" cy="1143000"/>
          </a:xfrm>
        </p:spPr>
        <p:txBody>
          <a:bodyPr>
            <a:noAutofit/>
          </a:bodyPr>
          <a:lstStyle/>
          <a:p>
            <a:r>
              <a:rPr lang="ru-RU" sz="3600" b="1" dirty="0" smtClean="0">
                <a:ln w="10541" cmpd="sng">
                  <a:solidFill>
                    <a:schemeClr val="accent1">
                      <a:shade val="88000"/>
                      <a:satMod val="110000"/>
                    </a:schemeClr>
                  </a:solidFill>
                  <a:prstDash val="solid"/>
                </a:ln>
                <a:solidFill>
                  <a:schemeClr val="accent3">
                    <a:lumMod val="50000"/>
                  </a:schemeClr>
                </a:solidFill>
                <a:latin typeface="Times New Roman" pitchFamily="18" charset="0"/>
                <a:cs typeface="Times New Roman" pitchFamily="18" charset="0"/>
              </a:rPr>
              <a:t>Народ не помнящий своего прошлого, не вправе надеяться на будущее.</a:t>
            </a:r>
            <a:r>
              <a:rPr lang="ru-RU" sz="3600" b="1" dirty="0" smtClean="0">
                <a:ln w="10541" cmpd="sng">
                  <a:solidFill>
                    <a:schemeClr val="accent1">
                      <a:shade val="88000"/>
                      <a:satMod val="110000"/>
                    </a:schemeClr>
                  </a:solidFill>
                  <a:prstDash val="solid"/>
                </a:ln>
                <a:solidFill>
                  <a:schemeClr val="accent3">
                    <a:lumMod val="50000"/>
                  </a:schemeClr>
                </a:solidFill>
              </a:rPr>
              <a:t/>
            </a:r>
            <a:br>
              <a:rPr lang="ru-RU" sz="3600" b="1" dirty="0" smtClean="0">
                <a:ln w="10541" cmpd="sng">
                  <a:solidFill>
                    <a:schemeClr val="accent1">
                      <a:shade val="88000"/>
                      <a:satMod val="110000"/>
                    </a:schemeClr>
                  </a:solidFill>
                  <a:prstDash val="solid"/>
                </a:ln>
                <a:solidFill>
                  <a:schemeClr val="accent3">
                    <a:lumMod val="50000"/>
                  </a:schemeClr>
                </a:solidFill>
              </a:rPr>
            </a:br>
            <a:endParaRPr lang="ru-RU" sz="3600" b="1" dirty="0">
              <a:ln w="10541" cmpd="sng">
                <a:solidFill>
                  <a:schemeClr val="accent1">
                    <a:shade val="88000"/>
                    <a:satMod val="110000"/>
                  </a:schemeClr>
                </a:solidFill>
                <a:prstDash val="solid"/>
              </a:ln>
              <a:solidFill>
                <a:schemeClr val="accent3">
                  <a:lumMod val="50000"/>
                </a:schemeClr>
              </a:solidFill>
            </a:endParaRPr>
          </a:p>
        </p:txBody>
      </p:sp>
      <p:sp>
        <p:nvSpPr>
          <p:cNvPr id="3" name="Содержимое 2"/>
          <p:cNvSpPr>
            <a:spLocks noGrp="1"/>
          </p:cNvSpPr>
          <p:nvPr>
            <p:ph idx="1"/>
          </p:nvPr>
        </p:nvSpPr>
        <p:spPr>
          <a:xfrm>
            <a:off x="539552" y="332656"/>
            <a:ext cx="8229600" cy="4525963"/>
          </a:xfrm>
        </p:spPr>
        <p:txBody>
          <a:bodyPr>
            <a:normAutofit fontScale="85000" lnSpcReduction="10000"/>
          </a:bodyPr>
          <a:lstStyle/>
          <a:p>
            <a:pPr>
              <a:buNone/>
            </a:pPr>
            <a:r>
              <a:rPr lang="ru-RU" dirty="0" smtClean="0">
                <a:solidFill>
                  <a:schemeClr val="accent1">
                    <a:lumMod val="75000"/>
                  </a:schemeClr>
                </a:solidFill>
              </a:rPr>
              <a:t>    </a:t>
            </a:r>
            <a:r>
              <a:rPr lang="ru-RU" b="1" dirty="0" smtClean="0">
                <a:solidFill>
                  <a:schemeClr val="accent1">
                    <a:lumMod val="75000"/>
                  </a:schemeClr>
                </a:solidFill>
              </a:rPr>
              <a:t>Вывод:</a:t>
            </a:r>
          </a:p>
          <a:p>
            <a:pPr>
              <a:buNone/>
            </a:pPr>
            <a:r>
              <a:rPr lang="ru-RU" b="1" dirty="0" smtClean="0">
                <a:ln w="10541" cmpd="sng">
                  <a:solidFill>
                    <a:srgbClr val="7D7D7D">
                      <a:tint val="100000"/>
                      <a:shade val="100000"/>
                      <a:satMod val="110000"/>
                    </a:srgbClr>
                  </a:solidFill>
                  <a:prstDash val="solid"/>
                </a:ln>
                <a:solidFill>
                  <a:schemeClr val="accent1">
                    <a:lumMod val="75000"/>
                  </a:schemeClr>
                </a:solidFill>
                <a:latin typeface="Times New Roman" pitchFamily="18" charset="0"/>
                <a:cs typeface="Times New Roman" pitchFamily="18" charset="0"/>
              </a:rPr>
              <a:t>История </a:t>
            </a:r>
            <a:r>
              <a:rPr lang="ru-RU" b="1" dirty="0" smtClean="0">
                <a:ln w="10541" cmpd="sng">
                  <a:solidFill>
                    <a:srgbClr val="7D7D7D">
                      <a:tint val="100000"/>
                      <a:shade val="100000"/>
                      <a:satMod val="110000"/>
                    </a:srgbClr>
                  </a:solidFill>
                  <a:prstDash val="solid"/>
                </a:ln>
                <a:solidFill>
                  <a:schemeClr val="accent1">
                    <a:lumMod val="75000"/>
                  </a:schemeClr>
                </a:solidFill>
                <a:latin typeface="Times New Roman" pitchFamily="18" charset="0"/>
                <a:cs typeface="Times New Roman" pitchFamily="18" charset="0"/>
              </a:rPr>
              <a:t>Свято-Никольского храма – это история родного края. А знание истории малой родины помогает лучше понять историю своей страны, крепче любить родную землю. По особому становятся дороги те места, которые связаны со святынями, где происходили события, повлиявшие на жизнь наших предков. В своей работе мы попытались обработать собранный нами материал. И если наши старания принесли кому-то свет знаний. Значит, мы работали не зря.</a:t>
            </a:r>
          </a:p>
          <a:p>
            <a:endParaRPr lang="ru-RU" dirty="0">
              <a:solidFill>
                <a:schemeClr val="accent1">
                  <a:lumMod val="75000"/>
                </a:schemeClr>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hidden"/>
                                      </p:to>
                                    </p:set>
                                  </p:childTnLst>
                                </p:cTn>
                              </p:par>
                            </p:childTnLst>
                          </p:cTn>
                        </p:par>
                        <p:par>
                          <p:cTn id="11" fill="hold">
                            <p:stCondLst>
                              <p:cond delay="0"/>
                            </p:stCondLst>
                            <p:childTnLst>
                              <p:par>
                                <p:cTn id="12" presetID="53" presetClass="entr" presetSubtype="0"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2000" fill="hold"/>
                                        <p:tgtEl>
                                          <p:spTgt spid="2"/>
                                        </p:tgtEl>
                                        <p:attrNameLst>
                                          <p:attrName>ppt_w</p:attrName>
                                        </p:attrNameLst>
                                      </p:cBhvr>
                                      <p:tavLst>
                                        <p:tav tm="0">
                                          <p:val>
                                            <p:fltVal val="0"/>
                                          </p:val>
                                        </p:tav>
                                        <p:tav tm="100000">
                                          <p:val>
                                            <p:strVal val="#ppt_w"/>
                                          </p:val>
                                        </p:tav>
                                      </p:tavLst>
                                    </p:anim>
                                    <p:anim calcmode="lin" valueType="num">
                                      <p:cBhvr>
                                        <p:cTn id="15" dur="2000" fill="hold"/>
                                        <p:tgtEl>
                                          <p:spTgt spid="2"/>
                                        </p:tgtEl>
                                        <p:attrNameLst>
                                          <p:attrName>ppt_h</p:attrName>
                                        </p:attrNameLst>
                                      </p:cBhvr>
                                      <p:tavLst>
                                        <p:tav tm="0">
                                          <p:val>
                                            <p:fltVal val="0"/>
                                          </p:val>
                                        </p:tav>
                                        <p:tav tm="100000">
                                          <p:val>
                                            <p:strVal val="#ppt_h"/>
                                          </p:val>
                                        </p:tav>
                                      </p:tavLst>
                                    </p:anim>
                                    <p:animEffect transition="in" filter="fade">
                                      <p:cBhvr>
                                        <p:cTn id="16" dur="2000"/>
                                        <p:tgtEl>
                                          <p:spTgt spid="2"/>
                                        </p:tgtEl>
                                      </p:cBhvr>
                                    </p:animEffect>
                                  </p:childTnLst>
                                </p:cTn>
                              </p:par>
                            </p:childTnLst>
                          </p:cTn>
                        </p:par>
                        <p:par>
                          <p:cTn id="17" fill="hold">
                            <p:stCondLst>
                              <p:cond delay="2000"/>
                            </p:stCondLst>
                            <p:childTnLst>
                              <p:par>
                                <p:cTn id="18" presetID="64" presetClass="path" presetSubtype="0" accel="50000" decel="50000" fill="hold" grpId="1" nodeType="afterEffect">
                                  <p:stCondLst>
                                    <p:cond delay="0"/>
                                  </p:stCondLst>
                                  <p:childTnLst>
                                    <p:animMotion origin="layout" path="M 0 0  L 0 -0.33333  E" pathEditMode="relative" ptsTypes="">
                                      <p:cBhvr>
                                        <p:cTn id="19" dur="2000" fill="hold"/>
                                        <p:tgtEl>
                                          <p:spTgt spid="2"/>
                                        </p:tgtEl>
                                        <p:attrNameLst>
                                          <p:attrName>ppt_x</p:attrName>
                                          <p:attrName>ppt_y</p:attrName>
                                        </p:attrNameLst>
                                      </p:cBhvr>
                                    </p:animMotion>
                                  </p:childTnLst>
                                </p:cTn>
                              </p:par>
                            </p:childTnLst>
                          </p:cTn>
                        </p:par>
                        <p:par>
                          <p:cTn id="20" fill="hold">
                            <p:stCondLst>
                              <p:cond delay="4000"/>
                            </p:stCondLst>
                            <p:childTnLst>
                              <p:par>
                                <p:cTn id="21" presetID="5" presetClass="emph" presetSubtype="1" grpId="2" nodeType="afterEffect">
                                  <p:stCondLst>
                                    <p:cond delay="0"/>
                                  </p:stCondLst>
                                  <p:childTnLst>
                                    <p:set>
                                      <p:cBhvr override="childStyle">
                                        <p:cTn id="22" dur="indefinite"/>
                                        <p:tgtEl>
                                          <p:spTgt spid="2"/>
                                        </p:tgtEl>
                                        <p:attrNameLst>
                                          <p:attrName>style.fontStyle</p:attrName>
                                        </p:attrNameLst>
                                      </p:cBhvr>
                                      <p:to>
                                        <p:strVal val="normal"/>
                                      </p:to>
                                    </p:set>
                                    <p:set>
                                      <p:cBhvr override="childStyle">
                                        <p:cTn id="23" dur="indefinite"/>
                                        <p:tgtEl>
                                          <p:spTgt spid="2"/>
                                        </p:tgtEl>
                                        <p:attrNameLst>
                                          <p:attrName>style.fontWeight</p:attrName>
                                        </p:attrNameLst>
                                      </p:cBhvr>
                                      <p:to>
                                        <p:strVal val="bold"/>
                                      </p:to>
                                    </p:set>
                                    <p:set>
                                      <p:cBhvr override="childStyle">
                                        <p:cTn id="24" dur="indefinite"/>
                                        <p:tgtEl>
                                          <p:spTgt spid="2"/>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 grpId="2"/>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2" descr="Православные монастыри, храмы, фрески, пейзажи... Обои для рабочего стола"/>
          <p:cNvPicPr>
            <a:picLocks noChangeAspect="1" noChangeArrowheads="1"/>
          </p:cNvPicPr>
          <p:nvPr/>
        </p:nvPicPr>
        <p:blipFill>
          <a:blip r:embed="rId2" cstate="screen">
            <a:lum bright="70000" contrast="-70000"/>
          </a:blip>
          <a:srcRect/>
          <a:stretch>
            <a:fillRect/>
          </a:stretch>
        </p:blipFill>
        <p:spPr bwMode="auto">
          <a:xfrm>
            <a:off x="0" y="0"/>
            <a:ext cx="9144000" cy="6858000"/>
          </a:xfrm>
          <a:prstGeom prst="rect">
            <a:avLst/>
          </a:prstGeom>
          <a:noFill/>
        </p:spPr>
      </p:pic>
      <p:sp>
        <p:nvSpPr>
          <p:cNvPr id="5" name="Прямоугольник 4"/>
          <p:cNvSpPr/>
          <p:nvPr/>
        </p:nvSpPr>
        <p:spPr>
          <a:xfrm>
            <a:off x="323528" y="1556792"/>
            <a:ext cx="4032448" cy="4093428"/>
          </a:xfrm>
          <a:prstGeom prst="rect">
            <a:avLst/>
          </a:prstGeom>
        </p:spPr>
        <p:txBody>
          <a:bodyPr wrap="square">
            <a:spAutoFit/>
          </a:bodyPr>
          <a:lstStyle/>
          <a:p>
            <a:r>
              <a:rPr lang="ru-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«Плыл фимиам, томились свечи, </a:t>
            </a:r>
            <a:br>
              <a:rPr lang="ru-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ru-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подсвечник золотом сиял. </a:t>
            </a:r>
            <a:br>
              <a:rPr lang="ru-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ru-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Клонилось солнце, на вечерню </a:t>
            </a:r>
            <a:br>
              <a:rPr lang="ru-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ru-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церковный колокол сзывал. </a:t>
            </a:r>
            <a:br>
              <a:rPr lang="ru-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ru-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Со звонницы, благовещая, </a:t>
            </a:r>
            <a:br>
              <a:rPr lang="ru-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ru-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малиновый плыл перезвон, </a:t>
            </a:r>
            <a:br>
              <a:rPr lang="ru-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ru-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Лишь на мгновенье замирая, </a:t>
            </a:r>
            <a:br>
              <a:rPr lang="ru-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ru-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вновь воскресал для жизни он. </a:t>
            </a:r>
            <a:br>
              <a:rPr lang="ru-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ru-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И шли к святому храму люди, </a:t>
            </a:r>
            <a:br>
              <a:rPr lang="ru-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ru-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дела оставив, суету, </a:t>
            </a:r>
            <a:br>
              <a:rPr lang="ru-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ru-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чтобы поведать тайны судеб </a:t>
            </a:r>
            <a:br>
              <a:rPr lang="ru-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ru-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Животворящему кресту. »</a:t>
            </a:r>
            <a:endParaRPr lang="ru-RU"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3" cstate="screen">
            <a:extLst>
              <a:ext uri="{28A0092B-C50C-407E-A947-70E740481C1C}">
                <a14:useLocalDpi xmlns="" xmlns:a14="http://schemas.microsoft.com/office/drawing/2010/main" val="0"/>
              </a:ext>
            </a:extLst>
          </a:blip>
          <a:srcRect/>
          <a:stretch>
            <a:fillRect/>
          </a:stretch>
        </p:blipFill>
        <p:spPr bwMode="auto">
          <a:xfrm>
            <a:off x="461963" y="188640"/>
            <a:ext cx="3317949" cy="30243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ppt_x</p:attrName>
                                        </p:attrNameLst>
                                      </p:cBhvr>
                                      <p:tavLst>
                                        <p:tav tm="0">
                                          <p:val>
                                            <p:strVal val="#ppt_x"/>
                                          </p:val>
                                        </p:tav>
                                        <p:tav tm="100000">
                                          <p:val>
                                            <p:strVal val="#ppt_x"/>
                                          </p:val>
                                        </p:tav>
                                      </p:tavLst>
                                    </p:anim>
                                    <p:anim calcmode="lin" valueType="num">
                                      <p:cBhvr>
                                        <p:cTn id="9" dur="2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7" presetClass="exit" presetSubtype="0" fill="hold" grpId="2" nodeType="clickEffect">
                                  <p:stCondLst>
                                    <p:cond delay="0"/>
                                  </p:stCondLst>
                                  <p:childTnLst>
                                    <p:animEffect transition="out" filter="fade">
                                      <p:cBhvr>
                                        <p:cTn id="13" dur="1000"/>
                                        <p:tgtEl>
                                          <p:spTgt spid="5"/>
                                        </p:tgtEl>
                                      </p:cBhvr>
                                    </p:animEffect>
                                    <p:anim calcmode="lin" valueType="num">
                                      <p:cBhvr>
                                        <p:cTn id="14" dur="1000"/>
                                        <p:tgtEl>
                                          <p:spTgt spid="5"/>
                                        </p:tgtEl>
                                        <p:attrNameLst>
                                          <p:attrName>ppt_x</p:attrName>
                                        </p:attrNameLst>
                                      </p:cBhvr>
                                      <p:tavLst>
                                        <p:tav tm="0">
                                          <p:val>
                                            <p:strVal val="ppt_x"/>
                                          </p:val>
                                        </p:tav>
                                        <p:tav tm="100000">
                                          <p:val>
                                            <p:strVal val="ppt_x"/>
                                          </p:val>
                                        </p:tav>
                                      </p:tavLst>
                                    </p:anim>
                                    <p:anim calcmode="lin" valueType="num">
                                      <p:cBhvr>
                                        <p:cTn id="15" dur="100" decel="100000"/>
                                        <p:tgtEl>
                                          <p:spTgt spid="5"/>
                                        </p:tgtEl>
                                        <p:attrNameLst>
                                          <p:attrName>ppt_y</p:attrName>
                                        </p:attrNameLst>
                                      </p:cBhvr>
                                      <p:tavLst>
                                        <p:tav tm="0">
                                          <p:val>
                                            <p:strVal val="ppt_y"/>
                                          </p:val>
                                        </p:tav>
                                        <p:tav tm="100000">
                                          <p:val>
                                            <p:strVal val="ppt_y-.03"/>
                                          </p:val>
                                        </p:tav>
                                      </p:tavLst>
                                    </p:anim>
                                    <p:anim calcmode="lin" valueType="num">
                                      <p:cBhvr>
                                        <p:cTn id="16" dur="900" accel="100000">
                                          <p:stCondLst>
                                            <p:cond delay="100"/>
                                          </p:stCondLst>
                                        </p:cTn>
                                        <p:tgtEl>
                                          <p:spTgt spid="5"/>
                                        </p:tgtEl>
                                        <p:attrNameLst>
                                          <p:attrName>ppt_y</p:attrName>
                                        </p:attrNameLst>
                                      </p:cBhvr>
                                      <p:tavLst>
                                        <p:tav tm="0">
                                          <p:val>
                                            <p:strVal val="ppt_y"/>
                                          </p:val>
                                        </p:tav>
                                        <p:tav tm="100000">
                                          <p:val>
                                            <p:strVal val="ppt_y+1"/>
                                          </p:val>
                                        </p:tav>
                                      </p:tavLst>
                                    </p:anim>
                                    <p:set>
                                      <p:cBhvr>
                                        <p:cTn id="17"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2"/>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endParaRPr lang="ru-RU"/>
          </a:p>
        </p:txBody>
      </p:sp>
      <p:pic>
        <p:nvPicPr>
          <p:cNvPr id="2050" name="Picture 2"/>
          <p:cNvPicPr>
            <a:picLocks noChangeAspect="1" noChangeArrowheads="1"/>
          </p:cNvPicPr>
          <p:nvPr/>
        </p:nvPicPr>
        <p:blipFill>
          <a:blip r:embed="rId2" cstate="screen">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457200" y="274638"/>
            <a:ext cx="8291264" cy="2650306"/>
          </a:xfrm>
        </p:spPr>
        <p:txBody>
          <a:bodyPr>
            <a:noAutofit/>
          </a:bodyPr>
          <a:lstStyle/>
          <a:p>
            <a:pPr algn="l"/>
            <a:r>
              <a:rPr lang="ru-RU" sz="7200" b="1" dirty="0">
                <a:solidFill>
                  <a:schemeClr val="bg2">
                    <a:lumMod val="50000"/>
                  </a:schemeClr>
                </a:solidFill>
              </a:rPr>
              <a:t>Спасибо за внимание!</a:t>
            </a:r>
            <a:br>
              <a:rPr lang="ru-RU" sz="7200" b="1" dirty="0">
                <a:solidFill>
                  <a:schemeClr val="bg2">
                    <a:lumMod val="50000"/>
                  </a:schemeClr>
                </a:solidFill>
              </a:rPr>
            </a:br>
            <a:endParaRPr lang="ru-RU" sz="7200" b="1" dirty="0">
              <a:solidFill>
                <a:schemeClr val="bg2">
                  <a:lumMod val="50000"/>
                </a:schemeClr>
              </a:solidFill>
            </a:endParaRPr>
          </a:p>
        </p:txBody>
      </p:sp>
    </p:spTree>
    <p:extLst>
      <p:ext uri="{BB962C8B-B14F-4D97-AF65-F5344CB8AC3E}">
        <p14:creationId xmlns="" xmlns:p14="http://schemas.microsoft.com/office/powerpoint/2010/main" val="386023822"/>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screen">
            <a:extLst>
              <a:ext uri="{28A0092B-C50C-407E-A947-70E740481C1C}">
                <a14:useLocalDpi xmlns="" xmlns:a14="http://schemas.microsoft.com/office/drawing/2010/main" val="0"/>
              </a:ext>
            </a:extLst>
          </a:blip>
          <a:srcRect/>
          <a:stretch>
            <a:fillRect/>
          </a:stretch>
        </p:blipFill>
        <p:spPr bwMode="auto">
          <a:xfrm>
            <a:off x="-145049" y="0"/>
            <a:ext cx="9289049" cy="685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p:txBody>
          <a:bodyPr/>
          <a:lstStyle/>
          <a:p>
            <a:r>
              <a:rPr lang="ru-RU" dirty="0" smtClean="0"/>
              <a:t>Интернет ресурсы:</a:t>
            </a:r>
            <a:endParaRPr lang="ru-RU" dirty="0"/>
          </a:p>
        </p:txBody>
      </p:sp>
      <p:sp>
        <p:nvSpPr>
          <p:cNvPr id="3" name="Содержимое 2"/>
          <p:cNvSpPr>
            <a:spLocks noGrp="1"/>
          </p:cNvSpPr>
          <p:nvPr>
            <p:ph idx="1"/>
          </p:nvPr>
        </p:nvSpPr>
        <p:spPr/>
        <p:txBody>
          <a:bodyPr/>
          <a:lstStyle/>
          <a:p>
            <a:r>
              <a:rPr lang="en-US" dirty="0" smtClean="0">
                <a:hlinkClick r:id="rId3"/>
              </a:rPr>
              <a:t>http://zernograd.prihod.ru/index</a:t>
            </a:r>
            <a:endParaRPr lang="ru-RU" dirty="0" smtClean="0"/>
          </a:p>
          <a:p>
            <a:endParaRPr lang="ru-RU" dirty="0" smtClean="0"/>
          </a:p>
          <a:p>
            <a:r>
              <a:rPr lang="en-US" dirty="0" smtClean="0">
                <a:hlinkClick r:id="rId4"/>
              </a:rPr>
              <a:t>http://zernograd.prihod.ru/khramy_zernogradskogo_blagochinija</a:t>
            </a:r>
            <a:endParaRPr lang="ru-RU" dirty="0" smtClean="0"/>
          </a:p>
          <a:p>
            <a:endParaRPr lang="ru-RU" dirty="0"/>
          </a:p>
        </p:txBody>
      </p:sp>
    </p:spTree>
  </p:cSld>
  <p:clrMapOvr>
    <a:masterClrMapping/>
  </p:clrMapOvr>
  <p:transition spd="med">
    <p:fade/>
  </p:transition>
</p:sld>
</file>

<file path=ppt/theme/theme1.xml><?xml version="1.0" encoding="utf-8"?>
<a:theme xmlns:a="http://schemas.openxmlformats.org/drawingml/2006/main" name="Тема Office">
  <a:themeElements>
    <a:clrScheme name="Другая 4">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54A838"/>
      </a:accent5>
      <a:accent6>
        <a:srgbClr val="A5C249"/>
      </a:accent6>
      <a:hlink>
        <a:srgbClr val="E2D700"/>
      </a:hlink>
      <a:folHlink>
        <a:srgbClr val="85DFD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662</TotalTime>
  <Words>894</Words>
  <Application>Microsoft Office PowerPoint</Application>
  <PresentationFormat>Экран (4:3)</PresentationFormat>
  <Paragraphs>81</Paragraphs>
  <Slides>38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38</vt:i4>
      </vt:variant>
    </vt:vector>
  </HeadingPairs>
  <TitlesOfParts>
    <vt:vector size="39" baseType="lpstr">
      <vt:lpstr>Тема Office</vt:lpstr>
      <vt:lpstr>НАШ ХРАМ</vt:lpstr>
      <vt:lpstr>Слайд 2</vt:lpstr>
      <vt:lpstr>Цель исследования: </vt:lpstr>
      <vt:lpstr>Гипотеза исследования:</vt:lpstr>
      <vt:lpstr>Формы и методы исследовательской работы: </vt:lpstr>
      <vt:lpstr>План работы</vt:lpstr>
      <vt:lpstr>Вступление: </vt:lpstr>
      <vt:lpstr>Слайд 8</vt:lpstr>
      <vt:lpstr>Свято-Никольский храм как центр духовного развития</vt:lpstr>
      <vt:lpstr>Слайд 10</vt:lpstr>
      <vt:lpstr>История храма</vt:lpstr>
      <vt:lpstr>Воспоминания Новиковой Людмилы Ивановны</vt:lpstr>
      <vt:lpstr>Слайд 13</vt:lpstr>
      <vt:lpstr>8 июня 1989г., в день Святой Троицы, в здании бывшей воскресной школы было совершено первое богослужение.  Здание химлаборатории (бывшего храма) в 1991г. было разобрано, за основу проекта нового храма был взят образец старой Церкви.  7 апреля 1993г. совершено первое богослужение в новом храме.  </vt:lpstr>
      <vt:lpstr>Слайд 15</vt:lpstr>
      <vt:lpstr>Архитектура храма </vt:lpstr>
      <vt:lpstr>В августе 1996г. была окончена внутренняя роспись храма и позолочен иконостас.</vt:lpstr>
      <vt:lpstr>Слайд 18</vt:lpstr>
      <vt:lpstr>Слайд 19</vt:lpstr>
      <vt:lpstr>«Видишь, сияет там свет впереди, Свет потаенный! Тихо, смиренно, мой друг, подойди к Божьим иконам. Лики святых, словно звезды горят в небе Христовом! Светом пронизан праздничный ряд – Духом и Словом» </vt:lpstr>
      <vt:lpstr>Икона Николая Чудотворца</vt:lpstr>
      <vt:lpstr>Икона «Господь в терновом венце»</vt:lpstr>
      <vt:lpstr>Икона Божией Матери «Всецарица»</vt:lpstr>
      <vt:lpstr>Икона «Рождество Христово»</vt:lpstr>
      <vt:lpstr>Храм в настоящее время </vt:lpstr>
      <vt:lpstr>Священнослужители храма Протоиерей Пётр (Юркин)</vt:lpstr>
      <vt:lpstr>Иерей Анатолий (Голубев)</vt:lpstr>
      <vt:lpstr>Иерей Николай (Кузменьков)</vt:lpstr>
      <vt:lpstr>   Воскресная школа  Воскресная школа тесно сотрудничает со спецшколой-интернатом, реабилитационным центром «Росток», из которых дети приходят на занятия, праздники, утренники.   </vt:lpstr>
      <vt:lpstr>Организовываются и проводятся праздничные утренники и концерты, конференции и выставки, походы и поездки в православный лагерь, по святым местам. Для детей постоянно функционирует духовная библиотека.</vt:lpstr>
      <vt:lpstr>Слайд 31</vt:lpstr>
      <vt:lpstr>На летних каникулах при воскресной школе для детей функционирует летняя площадка.  </vt:lpstr>
      <vt:lpstr>Слайд 33</vt:lpstr>
      <vt:lpstr>Слайд 34</vt:lpstr>
      <vt:lpstr>Народ не помнящий своего прошлого, не вправе надеяться на будущее. </vt:lpstr>
      <vt:lpstr>Слайд 36</vt:lpstr>
      <vt:lpstr>Спасибо за внимание! </vt:lpstr>
      <vt:lpstr>Интернет ресурсы:</vt:lpstr>
    </vt:vector>
  </TitlesOfParts>
  <Company>vbank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admws</dc:creator>
  <cp:lastModifiedBy>User</cp:lastModifiedBy>
  <cp:revision>63</cp:revision>
  <cp:lastPrinted>2017-01-17T06:53:20Z</cp:lastPrinted>
  <dcterms:created xsi:type="dcterms:W3CDTF">2014-11-25T17:58:56Z</dcterms:created>
  <dcterms:modified xsi:type="dcterms:W3CDTF">2017-04-24T17:14:10Z</dcterms:modified>
</cp:coreProperties>
</file>